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11490325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8" userDrawn="1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93" autoAdjust="0"/>
  </p:normalViewPr>
  <p:slideViewPr>
    <p:cSldViewPr snapToGrid="0">
      <p:cViewPr varScale="1">
        <p:scale>
          <a:sx n="115" d="100"/>
          <a:sy n="115" d="100"/>
        </p:scale>
        <p:origin x="1416" y="90"/>
      </p:cViewPr>
      <p:guideLst>
        <p:guide orient="horz" pos="2228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6DBC1234-8502-4082-8CD4-553568A969A8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037659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7448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832359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7501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239452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9286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160496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67693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92054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15991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52449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8974937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74813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73850"/>
            <a:ext cx="927100" cy="23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</p:txBody>
      </p:sp>
      <p:sp>
        <p:nvSpPr>
          <p:cNvPr id="1028" name="Text Box 27"/>
          <p:cNvSpPr txBox="1">
            <a:spLocks noChangeArrowheads="1"/>
          </p:cNvSpPr>
          <p:nvPr userDrawn="1"/>
        </p:nvSpPr>
        <p:spPr bwMode="auto">
          <a:xfrm>
            <a:off x="6926263" y="60325"/>
            <a:ext cx="21510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INFORME DE MÓDULO</a:t>
            </a:r>
          </a:p>
          <a:p>
            <a:pPr algn="ctr">
              <a:defRPr/>
            </a:pPr>
            <a:r>
              <a:rPr lang="es-ES_tradnl" sz="1200" b="1" dirty="0" smtClean="0"/>
              <a:t>SINBA-SIS-E3 </a:t>
            </a:r>
            <a:endParaRPr lang="es-ES_tradnl" sz="1200" dirty="0" smtClean="0"/>
          </a:p>
        </p:txBody>
      </p:sp>
      <p:sp>
        <p:nvSpPr>
          <p:cNvPr id="1029" name="Text Box 34"/>
          <p:cNvSpPr txBox="1">
            <a:spLocks noChangeArrowheads="1"/>
          </p:cNvSpPr>
          <p:nvPr userDrawn="1"/>
        </p:nvSpPr>
        <p:spPr bwMode="auto">
          <a:xfrm>
            <a:off x="1827212" y="76200"/>
            <a:ext cx="5257251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Embarazo, parto y puerperio</a:t>
            </a:r>
            <a:endParaRPr lang="es-ES" sz="1000" b="1" dirty="0" smtClean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4895" y="163407"/>
            <a:ext cx="2119184" cy="30966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ANVERSO</a:t>
            </a:r>
          </a:p>
        </p:txBody>
      </p:sp>
      <p:sp>
        <p:nvSpPr>
          <p:cNvPr id="114" name="Rectangle 213"/>
          <p:cNvSpPr>
            <a:spLocks noChangeArrowheads="1"/>
          </p:cNvSpPr>
          <p:nvPr/>
        </p:nvSpPr>
        <p:spPr bwMode="auto">
          <a:xfrm>
            <a:off x="22122" y="2107144"/>
            <a:ext cx="132606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II. 	COMUNIDAD</a:t>
            </a:r>
            <a:endParaRPr lang="es-ES" altLang="es-MX" sz="900" b="1" dirty="0"/>
          </a:p>
        </p:txBody>
      </p:sp>
      <p:grpSp>
        <p:nvGrpSpPr>
          <p:cNvPr id="189" name="Grupo 188"/>
          <p:cNvGrpSpPr/>
          <p:nvPr/>
        </p:nvGrpSpPr>
        <p:grpSpPr>
          <a:xfrm>
            <a:off x="76201" y="936204"/>
            <a:ext cx="9048750" cy="610072"/>
            <a:chOff x="76201" y="901700"/>
            <a:chExt cx="9048750" cy="610072"/>
          </a:xfrm>
        </p:grpSpPr>
        <p:sp>
          <p:nvSpPr>
            <p:cNvPr id="201" name="Text Box 366"/>
            <p:cNvSpPr txBox="1">
              <a:spLocks noChangeArrowheads="1"/>
            </p:cNvSpPr>
            <p:nvPr/>
          </p:nvSpPr>
          <p:spPr bwMode="auto">
            <a:xfrm>
              <a:off x="76201" y="901700"/>
              <a:ext cx="9048750" cy="5078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900" b="1" dirty="0"/>
                <a:t>I.  MÓDULO: __________________________________________        INFORMACIÓN CORRESPONDIENTE A:       MES:___________________  AÑO: </a:t>
              </a:r>
              <a:r>
                <a:rPr lang="es-ES_tradnl" altLang="es-MX" sz="900" b="1" dirty="0" smtClean="0"/>
                <a:t>______________ </a:t>
              </a:r>
              <a:r>
                <a:rPr lang="es-ES_tradnl" altLang="es-MX" sz="900" b="1" dirty="0"/>
                <a:t>					</a:t>
              </a:r>
            </a:p>
            <a:p>
              <a:r>
                <a:rPr lang="es-ES_tradnl" altLang="es-MX" sz="900" b="1" dirty="0"/>
                <a:t>		</a:t>
              </a:r>
              <a:endParaRPr lang="es-ES_tradnl" altLang="es-MX" sz="900" b="1" dirty="0" smtClean="0"/>
            </a:p>
          </p:txBody>
        </p:sp>
        <p:sp>
          <p:nvSpPr>
            <p:cNvPr id="202" name="CuadroTexto 201"/>
            <p:cNvSpPr txBox="1"/>
            <p:nvPr/>
          </p:nvSpPr>
          <p:spPr>
            <a:xfrm>
              <a:off x="1135856" y="1058863"/>
              <a:ext cx="1790875" cy="18466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600" b="1" dirty="0"/>
                <a:t>ANOTE NÚMERO Y NOMBRE DEL MÓDULO</a:t>
              </a:r>
              <a:endParaRPr lang="es-MX" sz="1400" dirty="0"/>
            </a:p>
          </p:txBody>
        </p:sp>
        <p:sp>
          <p:nvSpPr>
            <p:cNvPr id="203" name="CuadroTexto 202"/>
            <p:cNvSpPr txBox="1"/>
            <p:nvPr/>
          </p:nvSpPr>
          <p:spPr>
            <a:xfrm>
              <a:off x="392645" y="1296328"/>
              <a:ext cx="3222357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800" b="1" dirty="0"/>
                <a:t>NOMBRE DEL (LA) SUPERVISOR(A) DE AUXILIAR DE SALUD:</a:t>
              </a:r>
              <a:endParaRPr lang="es-MX" sz="800" dirty="0"/>
            </a:p>
          </p:txBody>
        </p:sp>
        <p:cxnSp>
          <p:nvCxnSpPr>
            <p:cNvPr id="204" name="Conector recto 203"/>
            <p:cNvCxnSpPr/>
            <p:nvPr/>
          </p:nvCxnSpPr>
          <p:spPr bwMode="auto">
            <a:xfrm>
              <a:off x="3508377" y="1477904"/>
              <a:ext cx="3713163" cy="0"/>
            </a:xfrm>
            <a:prstGeom prst="line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</p:cxnSp>
      </p:grpSp>
      <p:sp>
        <p:nvSpPr>
          <p:cNvPr id="157" name="Rectangle 248"/>
          <p:cNvSpPr>
            <a:spLocks noChangeArrowheads="1"/>
          </p:cNvSpPr>
          <p:nvPr/>
        </p:nvSpPr>
        <p:spPr bwMode="auto">
          <a:xfrm>
            <a:off x="1698130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2°</a:t>
            </a:r>
            <a:endParaRPr lang="es-ES" altLang="es-MX" sz="1000" dirty="0"/>
          </a:p>
        </p:txBody>
      </p:sp>
      <p:sp>
        <p:nvSpPr>
          <p:cNvPr id="182" name="Rectangle 248"/>
          <p:cNvSpPr>
            <a:spLocks noChangeArrowheads="1"/>
          </p:cNvSpPr>
          <p:nvPr/>
        </p:nvSpPr>
        <p:spPr bwMode="auto">
          <a:xfrm>
            <a:off x="198859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/>
              <a:t>3</a:t>
            </a:r>
            <a:r>
              <a:rPr lang="es-ES" altLang="es-MX" sz="1000" dirty="0" smtClean="0"/>
              <a:t>°</a:t>
            </a:r>
            <a:endParaRPr lang="es-ES" altLang="es-MX" sz="1000" dirty="0"/>
          </a:p>
        </p:txBody>
      </p:sp>
      <p:sp>
        <p:nvSpPr>
          <p:cNvPr id="207" name="Line 137"/>
          <p:cNvSpPr>
            <a:spLocks noChangeShapeType="1"/>
          </p:cNvSpPr>
          <p:nvPr/>
        </p:nvSpPr>
        <p:spPr bwMode="auto">
          <a:xfrm>
            <a:off x="0" y="4432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" name="Line 154"/>
          <p:cNvSpPr>
            <a:spLocks noChangeShapeType="1"/>
          </p:cNvSpPr>
          <p:nvPr/>
        </p:nvSpPr>
        <p:spPr bwMode="auto">
          <a:xfrm>
            <a:off x="0" y="369199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" name="Line 155"/>
          <p:cNvSpPr>
            <a:spLocks noChangeShapeType="1"/>
          </p:cNvSpPr>
          <p:nvPr/>
        </p:nvSpPr>
        <p:spPr bwMode="auto">
          <a:xfrm>
            <a:off x="0" y="39131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" name="Line 156"/>
          <p:cNvSpPr>
            <a:spLocks noChangeShapeType="1"/>
          </p:cNvSpPr>
          <p:nvPr/>
        </p:nvSpPr>
        <p:spPr bwMode="auto">
          <a:xfrm>
            <a:off x="0" y="4176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1" name="Line 133"/>
          <p:cNvSpPr>
            <a:spLocks noChangeShapeType="1"/>
          </p:cNvSpPr>
          <p:nvPr/>
        </p:nvSpPr>
        <p:spPr bwMode="auto">
          <a:xfrm>
            <a:off x="0" y="286131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2" name="Line 97"/>
          <p:cNvSpPr>
            <a:spLocks noChangeShapeType="1"/>
          </p:cNvSpPr>
          <p:nvPr/>
        </p:nvSpPr>
        <p:spPr bwMode="auto">
          <a:xfrm>
            <a:off x="0" y="27273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3" name="Line 210"/>
          <p:cNvSpPr>
            <a:spLocks noChangeShapeType="1"/>
          </p:cNvSpPr>
          <p:nvPr/>
        </p:nvSpPr>
        <p:spPr bwMode="auto">
          <a:xfrm>
            <a:off x="0" y="1698625"/>
            <a:ext cx="914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5" name="Line 137"/>
          <p:cNvSpPr>
            <a:spLocks noChangeShapeType="1"/>
          </p:cNvSpPr>
          <p:nvPr/>
        </p:nvSpPr>
        <p:spPr bwMode="auto">
          <a:xfrm>
            <a:off x="0" y="551603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6" name="Line 154"/>
          <p:cNvSpPr>
            <a:spLocks noChangeShapeType="1"/>
          </p:cNvSpPr>
          <p:nvPr/>
        </p:nvSpPr>
        <p:spPr bwMode="auto">
          <a:xfrm>
            <a:off x="0" y="473339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7" name="Line 155"/>
          <p:cNvSpPr>
            <a:spLocks noChangeShapeType="1"/>
          </p:cNvSpPr>
          <p:nvPr/>
        </p:nvSpPr>
        <p:spPr bwMode="auto">
          <a:xfrm>
            <a:off x="0" y="4996921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8" name="Line 156"/>
          <p:cNvSpPr>
            <a:spLocks noChangeShapeType="1"/>
          </p:cNvSpPr>
          <p:nvPr/>
        </p:nvSpPr>
        <p:spPr bwMode="auto">
          <a:xfrm>
            <a:off x="0" y="526044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9" name="Line 154"/>
          <p:cNvSpPr>
            <a:spLocks noChangeShapeType="1"/>
          </p:cNvSpPr>
          <p:nvPr/>
        </p:nvSpPr>
        <p:spPr bwMode="auto">
          <a:xfrm>
            <a:off x="-8464" y="57747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0" name="Line 155"/>
          <p:cNvSpPr>
            <a:spLocks noChangeShapeType="1"/>
          </p:cNvSpPr>
          <p:nvPr/>
        </p:nvSpPr>
        <p:spPr bwMode="auto">
          <a:xfrm>
            <a:off x="-8464" y="6012919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1" name="Line 154"/>
          <p:cNvSpPr>
            <a:spLocks noChangeShapeType="1"/>
          </p:cNvSpPr>
          <p:nvPr/>
        </p:nvSpPr>
        <p:spPr bwMode="auto">
          <a:xfrm>
            <a:off x="16930" y="316706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2" name="Line 155"/>
          <p:cNvSpPr>
            <a:spLocks noChangeShapeType="1"/>
          </p:cNvSpPr>
          <p:nvPr/>
        </p:nvSpPr>
        <p:spPr bwMode="auto">
          <a:xfrm>
            <a:off x="16930" y="344752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4" name="Line 180"/>
          <p:cNvSpPr>
            <a:spLocks noChangeShapeType="1"/>
          </p:cNvSpPr>
          <p:nvPr/>
        </p:nvSpPr>
        <p:spPr bwMode="auto">
          <a:xfrm flipH="1">
            <a:off x="395916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5" name="Line 181"/>
          <p:cNvSpPr>
            <a:spLocks noChangeShapeType="1"/>
          </p:cNvSpPr>
          <p:nvPr/>
        </p:nvSpPr>
        <p:spPr bwMode="auto">
          <a:xfrm flipH="1">
            <a:off x="17480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6" name="Line 182"/>
          <p:cNvSpPr>
            <a:spLocks noChangeShapeType="1"/>
          </p:cNvSpPr>
          <p:nvPr/>
        </p:nvSpPr>
        <p:spPr bwMode="auto">
          <a:xfrm flipH="1">
            <a:off x="203576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7" name="Line 183"/>
          <p:cNvSpPr>
            <a:spLocks noChangeShapeType="1"/>
          </p:cNvSpPr>
          <p:nvPr/>
        </p:nvSpPr>
        <p:spPr bwMode="auto">
          <a:xfrm>
            <a:off x="232458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8" name="Line 184"/>
          <p:cNvSpPr>
            <a:spLocks noChangeShapeType="1"/>
          </p:cNvSpPr>
          <p:nvPr/>
        </p:nvSpPr>
        <p:spPr bwMode="auto">
          <a:xfrm flipH="1">
            <a:off x="3029779" y="2869895"/>
            <a:ext cx="1047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9" name="Line 185"/>
          <p:cNvSpPr>
            <a:spLocks noChangeShapeType="1"/>
          </p:cNvSpPr>
          <p:nvPr/>
        </p:nvSpPr>
        <p:spPr bwMode="auto">
          <a:xfrm flipH="1">
            <a:off x="336742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0" name="Line 186"/>
          <p:cNvSpPr>
            <a:spLocks noChangeShapeType="1"/>
          </p:cNvSpPr>
          <p:nvPr/>
        </p:nvSpPr>
        <p:spPr bwMode="auto">
          <a:xfrm flipH="1">
            <a:off x="365776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1" name="Line 187"/>
          <p:cNvSpPr>
            <a:spLocks noChangeShapeType="1"/>
          </p:cNvSpPr>
          <p:nvPr/>
        </p:nvSpPr>
        <p:spPr bwMode="auto">
          <a:xfrm>
            <a:off x="4274964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2" name="Line 188"/>
          <p:cNvSpPr>
            <a:spLocks noChangeShapeType="1"/>
          </p:cNvSpPr>
          <p:nvPr/>
        </p:nvSpPr>
        <p:spPr bwMode="auto">
          <a:xfrm>
            <a:off x="4625199" y="2869895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3" name="Line 189"/>
          <p:cNvSpPr>
            <a:spLocks noChangeShapeType="1"/>
          </p:cNvSpPr>
          <p:nvPr/>
        </p:nvSpPr>
        <p:spPr bwMode="auto">
          <a:xfrm>
            <a:off x="496040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4" name="Line 190"/>
          <p:cNvSpPr>
            <a:spLocks noChangeShapeType="1"/>
          </p:cNvSpPr>
          <p:nvPr/>
        </p:nvSpPr>
        <p:spPr bwMode="auto">
          <a:xfrm flipH="1">
            <a:off x="5267815" y="2869895"/>
            <a:ext cx="267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5" name="Line 191"/>
          <p:cNvSpPr>
            <a:spLocks noChangeShapeType="1"/>
          </p:cNvSpPr>
          <p:nvPr/>
        </p:nvSpPr>
        <p:spPr bwMode="auto">
          <a:xfrm flipH="1">
            <a:off x="555810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6" name="Line 192"/>
          <p:cNvSpPr>
            <a:spLocks noChangeShapeType="1"/>
          </p:cNvSpPr>
          <p:nvPr/>
        </p:nvSpPr>
        <p:spPr bwMode="auto">
          <a:xfrm>
            <a:off x="583253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7" name="Line 269"/>
          <p:cNvSpPr>
            <a:spLocks noChangeShapeType="1"/>
          </p:cNvSpPr>
          <p:nvPr/>
        </p:nvSpPr>
        <p:spPr bwMode="auto">
          <a:xfrm>
            <a:off x="612157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8" name="Line 270"/>
          <p:cNvSpPr>
            <a:spLocks noChangeShapeType="1"/>
          </p:cNvSpPr>
          <p:nvPr/>
        </p:nvSpPr>
        <p:spPr bwMode="auto">
          <a:xfrm flipH="1">
            <a:off x="6680925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9" name="Line 271"/>
          <p:cNvSpPr>
            <a:spLocks noChangeShapeType="1"/>
          </p:cNvSpPr>
          <p:nvPr/>
        </p:nvSpPr>
        <p:spPr bwMode="auto">
          <a:xfrm>
            <a:off x="6959786" y="2869894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0" name="Line 272"/>
          <p:cNvSpPr>
            <a:spLocks noChangeShapeType="1"/>
          </p:cNvSpPr>
          <p:nvPr/>
        </p:nvSpPr>
        <p:spPr bwMode="auto">
          <a:xfrm flipH="1">
            <a:off x="759370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2" name="Rectangle 243"/>
          <p:cNvSpPr>
            <a:spLocks noChangeArrowheads="1"/>
          </p:cNvSpPr>
          <p:nvPr/>
        </p:nvSpPr>
        <p:spPr bwMode="auto">
          <a:xfrm>
            <a:off x="1628735" y="1698625"/>
            <a:ext cx="2975589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ATENDIDAS POR PRIMERA VEZ</a:t>
            </a:r>
            <a:endParaRPr lang="es-ES" altLang="es-MX" sz="900" b="1" dirty="0"/>
          </a:p>
        </p:txBody>
      </p:sp>
      <p:sp>
        <p:nvSpPr>
          <p:cNvPr id="243" name="Rectangle 245"/>
          <p:cNvSpPr>
            <a:spLocks noChangeArrowheads="1"/>
          </p:cNvSpPr>
          <p:nvPr/>
        </p:nvSpPr>
        <p:spPr bwMode="auto">
          <a:xfrm>
            <a:off x="1441355" y="1911802"/>
            <a:ext cx="191835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EMBARAZO</a:t>
            </a:r>
            <a:endParaRPr lang="es-ES" altLang="es-MX" sz="1000" dirty="0"/>
          </a:p>
        </p:txBody>
      </p:sp>
      <p:sp>
        <p:nvSpPr>
          <p:cNvPr id="244" name="Rectangle 246"/>
          <p:cNvSpPr>
            <a:spLocks noChangeArrowheads="1"/>
          </p:cNvSpPr>
          <p:nvPr/>
        </p:nvSpPr>
        <p:spPr bwMode="auto">
          <a:xfrm>
            <a:off x="2375552" y="2147358"/>
            <a:ext cx="937501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EDAD</a:t>
            </a:r>
            <a:endParaRPr lang="es-ES" altLang="es-MX" sz="700" dirty="0"/>
          </a:p>
        </p:txBody>
      </p:sp>
      <p:sp>
        <p:nvSpPr>
          <p:cNvPr id="245" name="Rectangle 247"/>
          <p:cNvSpPr>
            <a:spLocks noChangeArrowheads="1"/>
          </p:cNvSpPr>
          <p:nvPr/>
        </p:nvSpPr>
        <p:spPr bwMode="auto">
          <a:xfrm>
            <a:off x="1437307" y="2147358"/>
            <a:ext cx="89649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dirty="0"/>
              <a:t>TRIMESTRE</a:t>
            </a:r>
            <a:endParaRPr lang="es-ES" altLang="es-MX" sz="700" dirty="0"/>
          </a:p>
        </p:txBody>
      </p:sp>
      <p:sp>
        <p:nvSpPr>
          <p:cNvPr id="246" name="Rectangle 248"/>
          <p:cNvSpPr>
            <a:spLocks noChangeArrowheads="1"/>
          </p:cNvSpPr>
          <p:nvPr/>
        </p:nvSpPr>
        <p:spPr bwMode="auto">
          <a:xfrm>
            <a:off x="140952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1°</a:t>
            </a:r>
            <a:endParaRPr lang="es-ES" altLang="es-MX" sz="1000" dirty="0"/>
          </a:p>
        </p:txBody>
      </p:sp>
      <p:sp>
        <p:nvSpPr>
          <p:cNvPr id="247" name="Rectangle 251"/>
          <p:cNvSpPr>
            <a:spLocks noChangeArrowheads="1"/>
          </p:cNvSpPr>
          <p:nvPr/>
        </p:nvSpPr>
        <p:spPr bwMode="auto">
          <a:xfrm>
            <a:off x="2263534" y="2447741"/>
            <a:ext cx="477614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&lt; 15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248" name="Rectangle 252"/>
          <p:cNvSpPr>
            <a:spLocks noChangeArrowheads="1"/>
          </p:cNvSpPr>
          <p:nvPr/>
        </p:nvSpPr>
        <p:spPr bwMode="auto">
          <a:xfrm>
            <a:off x="2942127" y="2447741"/>
            <a:ext cx="524541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&gt; 20 AÑOS </a:t>
            </a:r>
            <a:endParaRPr lang="es-ES" altLang="es-MX" sz="700" dirty="0"/>
          </a:p>
        </p:txBody>
      </p:sp>
      <p:sp>
        <p:nvSpPr>
          <p:cNvPr id="249" name="Rectangle 253"/>
          <p:cNvSpPr>
            <a:spLocks noChangeArrowheads="1"/>
          </p:cNvSpPr>
          <p:nvPr/>
        </p:nvSpPr>
        <p:spPr bwMode="auto">
          <a:xfrm rot="16200000">
            <a:off x="3111176" y="2257604"/>
            <a:ext cx="810417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PARTO</a:t>
            </a:r>
            <a:endParaRPr lang="es-ES" altLang="es-MX" sz="700" dirty="0"/>
          </a:p>
        </p:txBody>
      </p:sp>
      <p:sp>
        <p:nvSpPr>
          <p:cNvPr id="250" name="Rectangle 254"/>
          <p:cNvSpPr>
            <a:spLocks noChangeArrowheads="1"/>
          </p:cNvSpPr>
          <p:nvPr/>
        </p:nvSpPr>
        <p:spPr bwMode="auto">
          <a:xfrm rot="16200000">
            <a:off x="3415574" y="2264350"/>
            <a:ext cx="796925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ABORTO</a:t>
            </a:r>
            <a:endParaRPr lang="es-ES" altLang="es-MX" sz="700" dirty="0"/>
          </a:p>
        </p:txBody>
      </p:sp>
      <p:sp>
        <p:nvSpPr>
          <p:cNvPr id="251" name="Rectangle 255"/>
          <p:cNvSpPr>
            <a:spLocks noChangeArrowheads="1"/>
          </p:cNvSpPr>
          <p:nvPr/>
        </p:nvSpPr>
        <p:spPr bwMode="auto">
          <a:xfrm rot="16200000">
            <a:off x="3673463" y="2217113"/>
            <a:ext cx="891399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PUERPERIO</a:t>
            </a:r>
            <a:endParaRPr lang="es-ES" altLang="es-MX" sz="700" dirty="0"/>
          </a:p>
        </p:txBody>
      </p:sp>
      <p:sp>
        <p:nvSpPr>
          <p:cNvPr id="252" name="Rectangle 256"/>
          <p:cNvSpPr>
            <a:spLocks noChangeArrowheads="1"/>
          </p:cNvSpPr>
          <p:nvPr/>
        </p:nvSpPr>
        <p:spPr bwMode="auto">
          <a:xfrm rot="16200000">
            <a:off x="3991128" y="1993012"/>
            <a:ext cx="1014644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00" dirty="0"/>
              <a:t>PUERPERIO ATENDIDO POR</a:t>
            </a:r>
            <a:endParaRPr lang="es-ES" altLang="es-MX" sz="600" dirty="0"/>
          </a:p>
          <a:p>
            <a:r>
              <a:rPr lang="es-ES_tradnl" altLang="es-MX" sz="600" dirty="0"/>
              <a:t>PARTERÍA PROFESIONAL</a:t>
            </a:r>
            <a:endParaRPr lang="es-ES" altLang="es-MX" sz="600" dirty="0"/>
          </a:p>
          <a:p>
            <a:endParaRPr lang="es-ES" altLang="es-MX" sz="500" b="1" dirty="0"/>
          </a:p>
        </p:txBody>
      </p:sp>
      <p:sp>
        <p:nvSpPr>
          <p:cNvPr id="253" name="Rectangle 257"/>
          <p:cNvSpPr>
            <a:spLocks noChangeArrowheads="1"/>
          </p:cNvSpPr>
          <p:nvPr/>
        </p:nvSpPr>
        <p:spPr bwMode="auto">
          <a:xfrm rot="16200000">
            <a:off x="4390368" y="2210906"/>
            <a:ext cx="796926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  </a:t>
            </a:r>
            <a:r>
              <a:rPr lang="es-ES_tradnl" altLang="es-MX" sz="800" dirty="0" smtClean="0"/>
              <a:t>EMBARAZO</a:t>
            </a:r>
            <a:endParaRPr lang="es-ES" altLang="es-MX" sz="800" dirty="0"/>
          </a:p>
        </p:txBody>
      </p:sp>
      <p:sp>
        <p:nvSpPr>
          <p:cNvPr id="254" name="Rectangle 258"/>
          <p:cNvSpPr>
            <a:spLocks noChangeArrowheads="1"/>
          </p:cNvSpPr>
          <p:nvPr/>
        </p:nvSpPr>
        <p:spPr bwMode="auto">
          <a:xfrm rot="16200000">
            <a:off x="4703939" y="2197122"/>
            <a:ext cx="824493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</a:t>
            </a:r>
            <a:r>
              <a:rPr lang="es-ES_tradnl" altLang="es-MX" sz="800" dirty="0" smtClean="0"/>
              <a:t>PUERPERIO</a:t>
            </a:r>
            <a:endParaRPr lang="es-ES" altLang="es-MX" sz="800" dirty="0"/>
          </a:p>
        </p:txBody>
      </p:sp>
      <p:sp>
        <p:nvSpPr>
          <p:cNvPr id="255" name="Rectangle 259"/>
          <p:cNvSpPr>
            <a:spLocks noChangeArrowheads="1"/>
          </p:cNvSpPr>
          <p:nvPr/>
        </p:nvSpPr>
        <p:spPr bwMode="auto">
          <a:xfrm>
            <a:off x="4452813" y="1708150"/>
            <a:ext cx="100800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CONSULTAS</a:t>
            </a:r>
            <a:endParaRPr lang="es-ES" altLang="es-MX" sz="800" b="1" dirty="0"/>
          </a:p>
        </p:txBody>
      </p:sp>
      <p:sp>
        <p:nvSpPr>
          <p:cNvPr id="256" name="Rectangle 260"/>
          <p:cNvSpPr>
            <a:spLocks noChangeArrowheads="1"/>
          </p:cNvSpPr>
          <p:nvPr/>
        </p:nvSpPr>
        <p:spPr bwMode="auto">
          <a:xfrm>
            <a:off x="5262629" y="1901355"/>
            <a:ext cx="937829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 smtClean="0"/>
              <a:t>TOXOIDE </a:t>
            </a:r>
            <a:r>
              <a:rPr lang="es-ES_tradnl" altLang="es-MX" sz="600" dirty="0"/>
              <a:t>TETÁNICO DIFTÉRICO</a:t>
            </a:r>
            <a:endParaRPr lang="es-ES" altLang="es-MX" sz="700" dirty="0"/>
          </a:p>
        </p:txBody>
      </p:sp>
      <p:sp>
        <p:nvSpPr>
          <p:cNvPr id="257" name="Rectangle 263"/>
          <p:cNvSpPr>
            <a:spLocks noChangeArrowheads="1"/>
          </p:cNvSpPr>
          <p:nvPr/>
        </p:nvSpPr>
        <p:spPr bwMode="auto">
          <a:xfrm rot="16200000">
            <a:off x="5621353" y="2316770"/>
            <a:ext cx="703263" cy="1908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REFUERZO</a:t>
            </a:r>
            <a:endParaRPr lang="es-ES" altLang="es-MX" sz="650" dirty="0"/>
          </a:p>
        </p:txBody>
      </p:sp>
      <p:sp>
        <p:nvSpPr>
          <p:cNvPr id="258" name="Rectangle 264"/>
          <p:cNvSpPr>
            <a:spLocks noChangeArrowheads="1"/>
          </p:cNvSpPr>
          <p:nvPr/>
        </p:nvSpPr>
        <p:spPr bwMode="auto">
          <a:xfrm rot="16200000">
            <a:off x="6041406" y="2100735"/>
            <a:ext cx="101464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MINISTRACIÓN DE HIERRO</a:t>
            </a:r>
            <a:endParaRPr lang="es-ES" altLang="es-MX" sz="800" dirty="0"/>
          </a:p>
        </p:txBody>
      </p:sp>
      <p:sp>
        <p:nvSpPr>
          <p:cNvPr id="259" name="Rectangle 266"/>
          <p:cNvSpPr>
            <a:spLocks noChangeArrowheads="1"/>
          </p:cNvSpPr>
          <p:nvPr/>
        </p:nvSpPr>
        <p:spPr bwMode="auto">
          <a:xfrm>
            <a:off x="6933226" y="2004585"/>
            <a:ext cx="695648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POR </a:t>
            </a:r>
            <a:r>
              <a:rPr lang="es-ES_tradnl" altLang="es-MX" sz="700" dirty="0" smtClean="0"/>
              <a:t>EMBARAZO A UNIDAD</a:t>
            </a:r>
            <a:endParaRPr lang="es-ES" altLang="es-MX" sz="700" dirty="0"/>
          </a:p>
        </p:txBody>
      </p:sp>
      <p:sp>
        <p:nvSpPr>
          <p:cNvPr id="260" name="Rectangle 267"/>
          <p:cNvSpPr>
            <a:spLocks noChangeArrowheads="1"/>
          </p:cNvSpPr>
          <p:nvPr/>
        </p:nvSpPr>
        <p:spPr bwMode="auto">
          <a:xfrm rot="16200000">
            <a:off x="7765483" y="2246028"/>
            <a:ext cx="70449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PARTO</a:t>
            </a:r>
            <a:endParaRPr lang="es-ES" altLang="es-MX" sz="800" dirty="0"/>
          </a:p>
        </p:txBody>
      </p:sp>
      <p:sp>
        <p:nvSpPr>
          <p:cNvPr id="261" name="Rectangle 268"/>
          <p:cNvSpPr>
            <a:spLocks noChangeArrowheads="1"/>
          </p:cNvSpPr>
          <p:nvPr/>
        </p:nvSpPr>
        <p:spPr bwMode="auto">
          <a:xfrm>
            <a:off x="6889320" y="1698625"/>
            <a:ext cx="146412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REFERIDAS DE ALTO RIESGO</a:t>
            </a:r>
            <a:endParaRPr lang="es-ES" altLang="es-MX" sz="800" b="1" dirty="0"/>
          </a:p>
        </p:txBody>
      </p:sp>
      <p:sp>
        <p:nvSpPr>
          <p:cNvPr id="262" name="Line 276"/>
          <p:cNvSpPr>
            <a:spLocks noChangeShapeType="1"/>
          </p:cNvSpPr>
          <p:nvPr/>
        </p:nvSpPr>
        <p:spPr bwMode="auto">
          <a:xfrm>
            <a:off x="3958366" y="1915351"/>
            <a:ext cx="1602" cy="8054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3" name="Line 277"/>
          <p:cNvSpPr>
            <a:spLocks noChangeShapeType="1"/>
          </p:cNvSpPr>
          <p:nvPr/>
        </p:nvSpPr>
        <p:spPr bwMode="auto">
          <a:xfrm>
            <a:off x="1748097" y="2382044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4" name="Line 278"/>
          <p:cNvSpPr>
            <a:spLocks noChangeShapeType="1"/>
          </p:cNvSpPr>
          <p:nvPr/>
        </p:nvSpPr>
        <p:spPr bwMode="auto">
          <a:xfrm>
            <a:off x="2035766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5" name="Line 279"/>
          <p:cNvSpPr>
            <a:spLocks noChangeShapeType="1"/>
          </p:cNvSpPr>
          <p:nvPr/>
        </p:nvSpPr>
        <p:spPr bwMode="auto">
          <a:xfrm flipH="1">
            <a:off x="2324581" y="2150647"/>
            <a:ext cx="0" cy="57668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6" name="Line 280"/>
          <p:cNvSpPr>
            <a:spLocks noChangeShapeType="1"/>
          </p:cNvSpPr>
          <p:nvPr/>
        </p:nvSpPr>
        <p:spPr bwMode="auto">
          <a:xfrm>
            <a:off x="303030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7" name="Line 281"/>
          <p:cNvSpPr>
            <a:spLocks noChangeShapeType="1"/>
          </p:cNvSpPr>
          <p:nvPr/>
        </p:nvSpPr>
        <p:spPr bwMode="auto">
          <a:xfrm>
            <a:off x="3367427" y="1920926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8" name="Line 282"/>
          <p:cNvSpPr>
            <a:spLocks noChangeShapeType="1"/>
          </p:cNvSpPr>
          <p:nvPr/>
        </p:nvSpPr>
        <p:spPr bwMode="auto">
          <a:xfrm>
            <a:off x="3657762" y="1922461"/>
            <a:ext cx="0" cy="7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9" name="Line 283"/>
          <p:cNvSpPr>
            <a:spLocks noChangeShapeType="1"/>
          </p:cNvSpPr>
          <p:nvPr/>
        </p:nvSpPr>
        <p:spPr bwMode="auto">
          <a:xfrm>
            <a:off x="4274964" y="1920873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0" name="Line 284"/>
          <p:cNvSpPr>
            <a:spLocks noChangeShapeType="1"/>
          </p:cNvSpPr>
          <p:nvPr/>
        </p:nvSpPr>
        <p:spPr bwMode="auto">
          <a:xfrm>
            <a:off x="4625199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1" name="Line 285"/>
          <p:cNvSpPr>
            <a:spLocks noChangeShapeType="1"/>
          </p:cNvSpPr>
          <p:nvPr/>
        </p:nvSpPr>
        <p:spPr bwMode="auto">
          <a:xfrm>
            <a:off x="4960408" y="1922463"/>
            <a:ext cx="0" cy="803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2" name="Line 286"/>
          <p:cNvSpPr>
            <a:spLocks noChangeShapeType="1"/>
          </p:cNvSpPr>
          <p:nvPr/>
        </p:nvSpPr>
        <p:spPr bwMode="auto">
          <a:xfrm>
            <a:off x="5267815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3" name="Line 287"/>
          <p:cNvSpPr>
            <a:spLocks noChangeShapeType="1"/>
          </p:cNvSpPr>
          <p:nvPr/>
        </p:nvSpPr>
        <p:spPr bwMode="auto">
          <a:xfrm>
            <a:off x="5558101" y="2152650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4" name="Line 288"/>
          <p:cNvSpPr>
            <a:spLocks noChangeShapeType="1"/>
          </p:cNvSpPr>
          <p:nvPr/>
        </p:nvSpPr>
        <p:spPr bwMode="auto">
          <a:xfrm>
            <a:off x="5832538" y="2152651"/>
            <a:ext cx="0" cy="576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5" name="Line 289"/>
          <p:cNvSpPr>
            <a:spLocks noChangeShapeType="1"/>
          </p:cNvSpPr>
          <p:nvPr/>
        </p:nvSpPr>
        <p:spPr bwMode="auto">
          <a:xfrm>
            <a:off x="6412513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6" name="Line 290"/>
          <p:cNvSpPr>
            <a:spLocks noChangeShapeType="1"/>
          </p:cNvSpPr>
          <p:nvPr/>
        </p:nvSpPr>
        <p:spPr bwMode="auto">
          <a:xfrm>
            <a:off x="6680925" y="1706799"/>
            <a:ext cx="0" cy="1026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7" name="Line 291"/>
          <p:cNvSpPr>
            <a:spLocks noChangeShapeType="1"/>
          </p:cNvSpPr>
          <p:nvPr/>
        </p:nvSpPr>
        <p:spPr bwMode="auto">
          <a:xfrm>
            <a:off x="6967735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8" name="Line 292"/>
          <p:cNvSpPr>
            <a:spLocks noChangeShapeType="1"/>
          </p:cNvSpPr>
          <p:nvPr/>
        </p:nvSpPr>
        <p:spPr bwMode="auto">
          <a:xfrm>
            <a:off x="7585762" y="2006402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9" name="Line 293"/>
          <p:cNvSpPr>
            <a:spLocks noChangeShapeType="1"/>
          </p:cNvSpPr>
          <p:nvPr/>
        </p:nvSpPr>
        <p:spPr bwMode="auto">
          <a:xfrm>
            <a:off x="1455197" y="1916113"/>
            <a:ext cx="49464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0" name="Line 294"/>
          <p:cNvSpPr>
            <a:spLocks noChangeShapeType="1"/>
          </p:cNvSpPr>
          <p:nvPr/>
        </p:nvSpPr>
        <p:spPr bwMode="auto">
          <a:xfrm>
            <a:off x="1450175" y="2139791"/>
            <a:ext cx="19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1" name="Line 295"/>
          <p:cNvSpPr>
            <a:spLocks noChangeShapeType="1"/>
          </p:cNvSpPr>
          <p:nvPr/>
        </p:nvSpPr>
        <p:spPr bwMode="auto">
          <a:xfrm>
            <a:off x="1445280" y="2383378"/>
            <a:ext cx="1911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2" name="Line 300"/>
          <p:cNvSpPr>
            <a:spLocks noChangeShapeType="1"/>
          </p:cNvSpPr>
          <p:nvPr/>
        </p:nvSpPr>
        <p:spPr bwMode="auto">
          <a:xfrm>
            <a:off x="6969369" y="2009768"/>
            <a:ext cx="2160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3" name="Rectangle 248"/>
          <p:cNvSpPr>
            <a:spLocks noChangeArrowheads="1"/>
          </p:cNvSpPr>
          <p:nvPr/>
        </p:nvSpPr>
        <p:spPr bwMode="auto">
          <a:xfrm>
            <a:off x="5230841" y="2341321"/>
            <a:ext cx="37015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284" name="Rectangle 248"/>
          <p:cNvSpPr>
            <a:spLocks noChangeArrowheads="1"/>
          </p:cNvSpPr>
          <p:nvPr/>
        </p:nvSpPr>
        <p:spPr bwMode="auto">
          <a:xfrm>
            <a:off x="5484172" y="2343832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285" name="Line 288"/>
          <p:cNvSpPr>
            <a:spLocks noChangeShapeType="1"/>
          </p:cNvSpPr>
          <p:nvPr/>
        </p:nvSpPr>
        <p:spPr bwMode="auto">
          <a:xfrm>
            <a:off x="6121578" y="1920873"/>
            <a:ext cx="0" cy="80486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6" name="Rectangle 263"/>
          <p:cNvSpPr>
            <a:spLocks noChangeArrowheads="1"/>
          </p:cNvSpPr>
          <p:nvPr/>
        </p:nvSpPr>
        <p:spPr bwMode="auto">
          <a:xfrm rot="16200000">
            <a:off x="5844584" y="2182410"/>
            <a:ext cx="81075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ANTI INFLUENZA</a:t>
            </a:r>
            <a:endParaRPr lang="es-ES" altLang="es-MX" sz="700" dirty="0"/>
          </a:p>
        </p:txBody>
      </p:sp>
      <p:sp>
        <p:nvSpPr>
          <p:cNvPr id="287" name="CuadroTexto 286"/>
          <p:cNvSpPr txBox="1"/>
          <p:nvPr/>
        </p:nvSpPr>
        <p:spPr>
          <a:xfrm>
            <a:off x="5250961" y="1701801"/>
            <a:ext cx="127130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altLang="es-MX" sz="800" b="1" dirty="0" smtClean="0"/>
              <a:t>VACUNAS</a:t>
            </a:r>
            <a:endParaRPr lang="es-MX" b="1" dirty="0"/>
          </a:p>
        </p:txBody>
      </p:sp>
      <p:sp>
        <p:nvSpPr>
          <p:cNvPr id="288" name="Line 299"/>
          <p:cNvSpPr>
            <a:spLocks noChangeShapeType="1"/>
          </p:cNvSpPr>
          <p:nvPr/>
        </p:nvSpPr>
        <p:spPr bwMode="auto">
          <a:xfrm>
            <a:off x="5276609" y="2155826"/>
            <a:ext cx="82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9" name="CuadroTexto 288"/>
          <p:cNvSpPr txBox="1"/>
          <p:nvPr/>
        </p:nvSpPr>
        <p:spPr>
          <a:xfrm>
            <a:off x="2316361" y="2379694"/>
            <a:ext cx="372514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MENOR</a:t>
            </a:r>
            <a:endParaRPr lang="es-MX" dirty="0"/>
          </a:p>
        </p:txBody>
      </p:sp>
      <p:sp>
        <p:nvSpPr>
          <p:cNvPr id="290" name="CuadroTexto 289"/>
          <p:cNvSpPr txBox="1"/>
          <p:nvPr/>
        </p:nvSpPr>
        <p:spPr>
          <a:xfrm>
            <a:off x="3002601" y="2373853"/>
            <a:ext cx="369333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MAYOR</a:t>
            </a:r>
            <a:endParaRPr lang="es-MX" dirty="0"/>
          </a:p>
        </p:txBody>
      </p:sp>
      <p:sp>
        <p:nvSpPr>
          <p:cNvPr id="291" name="Line 270"/>
          <p:cNvSpPr>
            <a:spLocks noChangeShapeType="1"/>
          </p:cNvSpPr>
          <p:nvPr/>
        </p:nvSpPr>
        <p:spPr bwMode="auto">
          <a:xfrm flipH="1">
            <a:off x="6396611" y="2869894"/>
            <a:ext cx="112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2" name="Line 270"/>
          <p:cNvSpPr>
            <a:spLocks noChangeShapeType="1"/>
          </p:cNvSpPr>
          <p:nvPr/>
        </p:nvSpPr>
        <p:spPr bwMode="auto">
          <a:xfrm flipH="1">
            <a:off x="7277710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3" name="Line 270"/>
          <p:cNvSpPr>
            <a:spLocks noChangeShapeType="1"/>
          </p:cNvSpPr>
          <p:nvPr/>
        </p:nvSpPr>
        <p:spPr bwMode="auto">
          <a:xfrm flipH="1">
            <a:off x="8534240" y="2869894"/>
            <a:ext cx="11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4" name="Line 291"/>
          <p:cNvSpPr>
            <a:spLocks noChangeShapeType="1"/>
          </p:cNvSpPr>
          <p:nvPr/>
        </p:nvSpPr>
        <p:spPr bwMode="auto">
          <a:xfrm>
            <a:off x="8534240" y="1695756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5" name="Line 270"/>
          <p:cNvSpPr>
            <a:spLocks noChangeShapeType="1"/>
          </p:cNvSpPr>
          <p:nvPr/>
        </p:nvSpPr>
        <p:spPr bwMode="auto">
          <a:xfrm flipH="1">
            <a:off x="8823166" y="2869894"/>
            <a:ext cx="1102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6" name="Rectangle 251"/>
          <p:cNvSpPr>
            <a:spLocks noChangeArrowheads="1"/>
          </p:cNvSpPr>
          <p:nvPr/>
        </p:nvSpPr>
        <p:spPr bwMode="auto">
          <a:xfrm>
            <a:off x="6845540" y="2452661"/>
            <a:ext cx="562794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1ER</a:t>
            </a:r>
          </a:p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NIVEL</a:t>
            </a:r>
            <a:endParaRPr lang="es-ES" altLang="es-MX" sz="600" dirty="0"/>
          </a:p>
        </p:txBody>
      </p:sp>
      <p:sp>
        <p:nvSpPr>
          <p:cNvPr id="297" name="Rectangle 252"/>
          <p:cNvSpPr>
            <a:spLocks noChangeArrowheads="1"/>
          </p:cNvSpPr>
          <p:nvPr/>
        </p:nvSpPr>
        <p:spPr bwMode="auto">
          <a:xfrm>
            <a:off x="7181939" y="2452661"/>
            <a:ext cx="516282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HOS-PITAL</a:t>
            </a:r>
            <a:endParaRPr lang="es-ES" altLang="es-MX" sz="600" dirty="0"/>
          </a:p>
        </p:txBody>
      </p:sp>
      <p:sp>
        <p:nvSpPr>
          <p:cNvPr id="298" name="Line 299"/>
          <p:cNvSpPr>
            <a:spLocks noChangeShapeType="1"/>
          </p:cNvSpPr>
          <p:nvPr/>
        </p:nvSpPr>
        <p:spPr bwMode="auto">
          <a:xfrm>
            <a:off x="6975757" y="2399254"/>
            <a:ext cx="622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9" name="Line 321"/>
          <p:cNvSpPr>
            <a:spLocks noChangeShapeType="1"/>
          </p:cNvSpPr>
          <p:nvPr/>
        </p:nvSpPr>
        <p:spPr bwMode="auto">
          <a:xfrm>
            <a:off x="7277710" y="2402749"/>
            <a:ext cx="0" cy="32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0" name="Rectangle 257"/>
          <p:cNvSpPr>
            <a:spLocks noChangeArrowheads="1"/>
          </p:cNvSpPr>
          <p:nvPr/>
        </p:nvSpPr>
        <p:spPr bwMode="auto">
          <a:xfrm rot="16200000">
            <a:off x="8292773" y="2266347"/>
            <a:ext cx="796926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INICIAL</a:t>
            </a:r>
            <a:endParaRPr lang="es-ES" altLang="es-MX" sz="800" dirty="0"/>
          </a:p>
        </p:txBody>
      </p:sp>
      <p:sp>
        <p:nvSpPr>
          <p:cNvPr id="301" name="Rectangle 258"/>
          <p:cNvSpPr>
            <a:spLocks noChangeArrowheads="1"/>
          </p:cNvSpPr>
          <p:nvPr/>
        </p:nvSpPr>
        <p:spPr bwMode="auto">
          <a:xfrm rot="16200000">
            <a:off x="8573264" y="2252563"/>
            <a:ext cx="82449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REFUERZO</a:t>
            </a:r>
            <a:endParaRPr lang="es-ES" altLang="es-MX" sz="800" dirty="0"/>
          </a:p>
        </p:txBody>
      </p:sp>
      <p:sp>
        <p:nvSpPr>
          <p:cNvPr id="302" name="Rectangle 259"/>
          <p:cNvSpPr>
            <a:spLocks noChangeArrowheads="1"/>
          </p:cNvSpPr>
          <p:nvPr/>
        </p:nvSpPr>
        <p:spPr bwMode="auto">
          <a:xfrm>
            <a:off x="8473974" y="1712679"/>
            <a:ext cx="7158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 smtClean="0"/>
              <a:t>PLAN DE SEGURIDAD</a:t>
            </a:r>
            <a:endParaRPr lang="es-ES" altLang="es-MX" sz="700" b="1" dirty="0"/>
          </a:p>
        </p:txBody>
      </p:sp>
      <p:sp>
        <p:nvSpPr>
          <p:cNvPr id="303" name="Line 285"/>
          <p:cNvSpPr>
            <a:spLocks noChangeShapeType="1"/>
          </p:cNvSpPr>
          <p:nvPr/>
        </p:nvSpPr>
        <p:spPr bwMode="auto">
          <a:xfrm>
            <a:off x="8827929" y="2020978"/>
            <a:ext cx="0" cy="709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4" name="Line 272"/>
          <p:cNvSpPr>
            <a:spLocks noChangeShapeType="1"/>
          </p:cNvSpPr>
          <p:nvPr/>
        </p:nvSpPr>
        <p:spPr bwMode="auto">
          <a:xfrm flipH="1">
            <a:off x="8249813" y="2875648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5" name="Line 292"/>
          <p:cNvSpPr>
            <a:spLocks noChangeShapeType="1"/>
          </p:cNvSpPr>
          <p:nvPr/>
        </p:nvSpPr>
        <p:spPr bwMode="auto">
          <a:xfrm>
            <a:off x="8249813" y="2012155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6" name="Rectangle 267"/>
          <p:cNvSpPr>
            <a:spLocks noChangeArrowheads="1"/>
          </p:cNvSpPr>
          <p:nvPr/>
        </p:nvSpPr>
        <p:spPr bwMode="auto">
          <a:xfrm rot="16200000">
            <a:off x="7962740" y="2170406"/>
            <a:ext cx="85574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EN EL PUERPERIO</a:t>
            </a:r>
            <a:endParaRPr lang="es-ES" altLang="es-MX" sz="800" dirty="0"/>
          </a:p>
        </p:txBody>
      </p:sp>
      <p:sp>
        <p:nvSpPr>
          <p:cNvPr id="307" name="Line 325"/>
          <p:cNvSpPr>
            <a:spLocks noChangeShapeType="1"/>
          </p:cNvSpPr>
          <p:nvPr/>
        </p:nvSpPr>
        <p:spPr bwMode="auto">
          <a:xfrm>
            <a:off x="0" y="617855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" name="Line 326"/>
          <p:cNvSpPr>
            <a:spLocks noChangeShapeType="1"/>
          </p:cNvSpPr>
          <p:nvPr/>
        </p:nvSpPr>
        <p:spPr bwMode="auto">
          <a:xfrm>
            <a:off x="-8464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" name="Rectangle 391"/>
          <p:cNvSpPr>
            <a:spLocks noChangeArrowheads="1"/>
          </p:cNvSpPr>
          <p:nvPr/>
        </p:nvSpPr>
        <p:spPr bwMode="auto">
          <a:xfrm>
            <a:off x="0" y="6186488"/>
            <a:ext cx="1116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TOTAL</a:t>
            </a:r>
            <a:endParaRPr lang="es-ES" altLang="es-MX" sz="900" b="1" dirty="0"/>
          </a:p>
        </p:txBody>
      </p:sp>
      <p:sp>
        <p:nvSpPr>
          <p:cNvPr id="310" name="Line 306"/>
          <p:cNvSpPr>
            <a:spLocks noChangeShapeType="1"/>
          </p:cNvSpPr>
          <p:nvPr/>
        </p:nvSpPr>
        <p:spPr bwMode="auto">
          <a:xfrm>
            <a:off x="1455655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308"/>
          <p:cNvSpPr>
            <a:spLocks noChangeShapeType="1"/>
          </p:cNvSpPr>
          <p:nvPr/>
        </p:nvSpPr>
        <p:spPr bwMode="auto">
          <a:xfrm>
            <a:off x="3959167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309"/>
          <p:cNvSpPr>
            <a:spLocks noChangeShapeType="1"/>
          </p:cNvSpPr>
          <p:nvPr/>
        </p:nvSpPr>
        <p:spPr bwMode="auto">
          <a:xfrm>
            <a:off x="17480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Line 310"/>
          <p:cNvSpPr>
            <a:spLocks noChangeShapeType="1"/>
          </p:cNvSpPr>
          <p:nvPr/>
        </p:nvSpPr>
        <p:spPr bwMode="auto">
          <a:xfrm>
            <a:off x="203576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" name="Line 311"/>
          <p:cNvSpPr>
            <a:spLocks noChangeShapeType="1"/>
          </p:cNvSpPr>
          <p:nvPr/>
        </p:nvSpPr>
        <p:spPr bwMode="auto">
          <a:xfrm>
            <a:off x="2324581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" name="Line 312"/>
          <p:cNvSpPr>
            <a:spLocks noChangeShapeType="1"/>
          </p:cNvSpPr>
          <p:nvPr/>
        </p:nvSpPr>
        <p:spPr bwMode="auto">
          <a:xfrm>
            <a:off x="26751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" name="Line 313"/>
          <p:cNvSpPr>
            <a:spLocks noChangeShapeType="1"/>
          </p:cNvSpPr>
          <p:nvPr/>
        </p:nvSpPr>
        <p:spPr bwMode="auto">
          <a:xfrm>
            <a:off x="302977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" name="Line 314"/>
          <p:cNvSpPr>
            <a:spLocks noChangeShapeType="1"/>
          </p:cNvSpPr>
          <p:nvPr/>
        </p:nvSpPr>
        <p:spPr bwMode="auto">
          <a:xfrm>
            <a:off x="365776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" name="Line 315"/>
          <p:cNvSpPr>
            <a:spLocks noChangeShapeType="1"/>
          </p:cNvSpPr>
          <p:nvPr/>
        </p:nvSpPr>
        <p:spPr bwMode="auto">
          <a:xfrm>
            <a:off x="427496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" name="Line 316"/>
          <p:cNvSpPr>
            <a:spLocks noChangeShapeType="1"/>
          </p:cNvSpPr>
          <p:nvPr/>
        </p:nvSpPr>
        <p:spPr bwMode="auto">
          <a:xfrm>
            <a:off x="4625199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" name="Line 317"/>
          <p:cNvSpPr>
            <a:spLocks noChangeShapeType="1"/>
          </p:cNvSpPr>
          <p:nvPr/>
        </p:nvSpPr>
        <p:spPr bwMode="auto">
          <a:xfrm>
            <a:off x="496040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1" name="Line 318"/>
          <p:cNvSpPr>
            <a:spLocks noChangeShapeType="1"/>
          </p:cNvSpPr>
          <p:nvPr/>
        </p:nvSpPr>
        <p:spPr bwMode="auto">
          <a:xfrm>
            <a:off x="5267948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2" name="Line 319"/>
          <p:cNvSpPr>
            <a:spLocks noChangeShapeType="1"/>
          </p:cNvSpPr>
          <p:nvPr/>
        </p:nvSpPr>
        <p:spPr bwMode="auto">
          <a:xfrm>
            <a:off x="5558101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3" name="Line 320"/>
          <p:cNvSpPr>
            <a:spLocks noChangeShapeType="1"/>
          </p:cNvSpPr>
          <p:nvPr/>
        </p:nvSpPr>
        <p:spPr bwMode="auto">
          <a:xfrm>
            <a:off x="5832538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4" name="Line 321"/>
          <p:cNvSpPr>
            <a:spLocks noChangeShapeType="1"/>
          </p:cNvSpPr>
          <p:nvPr/>
        </p:nvSpPr>
        <p:spPr bwMode="auto">
          <a:xfrm>
            <a:off x="6396611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5" name="Line 322"/>
          <p:cNvSpPr>
            <a:spLocks noChangeShapeType="1"/>
          </p:cNvSpPr>
          <p:nvPr/>
        </p:nvSpPr>
        <p:spPr bwMode="auto">
          <a:xfrm>
            <a:off x="6680925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6" name="Line 323"/>
          <p:cNvSpPr>
            <a:spLocks noChangeShapeType="1"/>
          </p:cNvSpPr>
          <p:nvPr/>
        </p:nvSpPr>
        <p:spPr bwMode="auto">
          <a:xfrm>
            <a:off x="6959786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7" name="Line 324"/>
          <p:cNvSpPr>
            <a:spLocks noChangeShapeType="1"/>
          </p:cNvSpPr>
          <p:nvPr/>
        </p:nvSpPr>
        <p:spPr bwMode="auto">
          <a:xfrm>
            <a:off x="759370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8" name="Line 321"/>
          <p:cNvSpPr>
            <a:spLocks noChangeShapeType="1"/>
          </p:cNvSpPr>
          <p:nvPr/>
        </p:nvSpPr>
        <p:spPr bwMode="auto">
          <a:xfrm>
            <a:off x="612157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9" name="Line 322"/>
          <p:cNvSpPr>
            <a:spLocks noChangeShapeType="1"/>
          </p:cNvSpPr>
          <p:nvPr/>
        </p:nvSpPr>
        <p:spPr bwMode="auto">
          <a:xfrm>
            <a:off x="8534240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0" name="Line 321"/>
          <p:cNvSpPr>
            <a:spLocks noChangeShapeType="1"/>
          </p:cNvSpPr>
          <p:nvPr/>
        </p:nvSpPr>
        <p:spPr bwMode="auto">
          <a:xfrm>
            <a:off x="7277710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1" name="Line 322"/>
          <p:cNvSpPr>
            <a:spLocks noChangeShapeType="1"/>
          </p:cNvSpPr>
          <p:nvPr/>
        </p:nvSpPr>
        <p:spPr bwMode="auto">
          <a:xfrm>
            <a:off x="884855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324"/>
          <p:cNvSpPr>
            <a:spLocks noChangeShapeType="1"/>
          </p:cNvSpPr>
          <p:nvPr/>
        </p:nvSpPr>
        <p:spPr bwMode="auto">
          <a:xfrm>
            <a:off x="8249813" y="6185890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7" name="Line 226"/>
          <p:cNvSpPr>
            <a:spLocks noChangeShapeType="1"/>
          </p:cNvSpPr>
          <p:nvPr/>
        </p:nvSpPr>
        <p:spPr bwMode="auto">
          <a:xfrm>
            <a:off x="1455655" y="2869895"/>
            <a:ext cx="1223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8" name="Line 212"/>
          <p:cNvSpPr>
            <a:spLocks noChangeShapeType="1"/>
          </p:cNvSpPr>
          <p:nvPr/>
        </p:nvSpPr>
        <p:spPr bwMode="auto">
          <a:xfrm>
            <a:off x="1455655" y="169227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 dirty="0"/>
          </a:p>
        </p:txBody>
      </p:sp>
      <p:sp>
        <p:nvSpPr>
          <p:cNvPr id="139" name="Line 181"/>
          <p:cNvSpPr>
            <a:spLocks noChangeShapeType="1"/>
          </p:cNvSpPr>
          <p:nvPr/>
        </p:nvSpPr>
        <p:spPr bwMode="auto">
          <a:xfrm flipH="1">
            <a:off x="26751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280"/>
          <p:cNvSpPr>
            <a:spLocks noChangeShapeType="1"/>
          </p:cNvSpPr>
          <p:nvPr/>
        </p:nvSpPr>
        <p:spPr bwMode="auto">
          <a:xfrm>
            <a:off x="268105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1" name="Rectangle 251"/>
          <p:cNvSpPr>
            <a:spLocks noChangeArrowheads="1"/>
          </p:cNvSpPr>
          <p:nvPr/>
        </p:nvSpPr>
        <p:spPr bwMode="auto">
          <a:xfrm>
            <a:off x="2606434" y="2447741"/>
            <a:ext cx="492472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142" name="Rectangle 265"/>
          <p:cNvSpPr>
            <a:spLocks noChangeArrowheads="1"/>
          </p:cNvSpPr>
          <p:nvPr/>
        </p:nvSpPr>
        <p:spPr bwMode="auto">
          <a:xfrm rot="16200000">
            <a:off x="6243441" y="2018303"/>
            <a:ext cx="117950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ALIMENTACIÓN COMPLEMENTARIA</a:t>
            </a:r>
            <a:endParaRPr lang="es-ES" altLang="es-MX" sz="800" dirty="0"/>
          </a:p>
        </p:txBody>
      </p:sp>
      <p:sp>
        <p:nvSpPr>
          <p:cNvPr id="147" name="Line 313"/>
          <p:cNvSpPr>
            <a:spLocks noChangeShapeType="1"/>
          </p:cNvSpPr>
          <p:nvPr/>
        </p:nvSpPr>
        <p:spPr bwMode="auto">
          <a:xfrm>
            <a:off x="336742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Rectangle 267"/>
          <p:cNvSpPr>
            <a:spLocks noChangeArrowheads="1"/>
          </p:cNvSpPr>
          <p:nvPr/>
        </p:nvSpPr>
        <p:spPr bwMode="auto">
          <a:xfrm rot="16200000">
            <a:off x="7283596" y="2062594"/>
            <a:ext cx="998768" cy="4385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50" dirty="0" smtClean="0"/>
              <a:t>APOYO TRANSPORTE AME</a:t>
            </a:r>
            <a:endParaRPr lang="es-ES" altLang="es-MX" sz="750" dirty="0"/>
          </a:p>
        </p:txBody>
      </p:sp>
      <p:sp>
        <p:nvSpPr>
          <p:cNvPr id="144" name="Line 272"/>
          <p:cNvSpPr>
            <a:spLocks noChangeShapeType="1"/>
          </p:cNvSpPr>
          <p:nvPr/>
        </p:nvSpPr>
        <p:spPr bwMode="auto">
          <a:xfrm flipH="1">
            <a:off x="7968736" y="2871220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5" name="Line 292"/>
          <p:cNvSpPr>
            <a:spLocks noChangeShapeType="1"/>
          </p:cNvSpPr>
          <p:nvPr/>
        </p:nvSpPr>
        <p:spPr bwMode="auto">
          <a:xfrm>
            <a:off x="7960796" y="2007727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324"/>
          <p:cNvSpPr>
            <a:spLocks noChangeShapeType="1"/>
          </p:cNvSpPr>
          <p:nvPr/>
        </p:nvSpPr>
        <p:spPr bwMode="auto">
          <a:xfrm>
            <a:off x="7968736" y="6181462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40" name="Rectangle 224"/>
          <p:cNvSpPr>
            <a:spLocks noChangeArrowheads="1"/>
          </p:cNvSpPr>
          <p:nvPr/>
        </p:nvSpPr>
        <p:spPr bwMode="auto">
          <a:xfrm>
            <a:off x="6029" y="1233734"/>
            <a:ext cx="1332091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II. </a:t>
            </a:r>
            <a:r>
              <a:rPr lang="es-ES_tradnl" altLang="es-MX" sz="900" b="1" dirty="0" smtClean="0"/>
              <a:t> COMUNIDAD</a:t>
            </a:r>
            <a:endParaRPr lang="es-ES" altLang="es-MX" sz="900" b="1" dirty="0"/>
          </a:p>
        </p:txBody>
      </p:sp>
      <p:sp>
        <p:nvSpPr>
          <p:cNvPr id="246" name="Line 152"/>
          <p:cNvSpPr>
            <a:spLocks noChangeShapeType="1"/>
          </p:cNvSpPr>
          <p:nvPr/>
        </p:nvSpPr>
        <p:spPr bwMode="auto">
          <a:xfrm flipH="1">
            <a:off x="0" y="79929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7" name="Line 153"/>
          <p:cNvSpPr>
            <a:spLocks noChangeShapeType="1"/>
          </p:cNvSpPr>
          <p:nvPr/>
        </p:nvSpPr>
        <p:spPr bwMode="auto">
          <a:xfrm>
            <a:off x="0" y="199511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2" name="Line 195"/>
          <p:cNvSpPr>
            <a:spLocks noChangeShapeType="1"/>
          </p:cNvSpPr>
          <p:nvPr/>
        </p:nvSpPr>
        <p:spPr bwMode="auto">
          <a:xfrm>
            <a:off x="-1" y="3289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3" name="Line 196"/>
          <p:cNvSpPr>
            <a:spLocks noChangeShapeType="1"/>
          </p:cNvSpPr>
          <p:nvPr/>
        </p:nvSpPr>
        <p:spPr bwMode="auto">
          <a:xfrm>
            <a:off x="-1" y="26416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4" name="Line 197"/>
          <p:cNvSpPr>
            <a:spLocks noChangeShapeType="1"/>
          </p:cNvSpPr>
          <p:nvPr/>
        </p:nvSpPr>
        <p:spPr bwMode="auto">
          <a:xfrm>
            <a:off x="-1" y="28590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5" name="Line 198"/>
          <p:cNvSpPr>
            <a:spLocks noChangeShapeType="1"/>
          </p:cNvSpPr>
          <p:nvPr/>
        </p:nvSpPr>
        <p:spPr bwMode="auto">
          <a:xfrm>
            <a:off x="-1" y="30702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6" name="Line 200"/>
          <p:cNvSpPr>
            <a:spLocks noChangeShapeType="1"/>
          </p:cNvSpPr>
          <p:nvPr/>
        </p:nvSpPr>
        <p:spPr bwMode="auto">
          <a:xfrm>
            <a:off x="-1" y="22113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7" name="Line 201"/>
          <p:cNvSpPr>
            <a:spLocks noChangeShapeType="1"/>
          </p:cNvSpPr>
          <p:nvPr/>
        </p:nvSpPr>
        <p:spPr bwMode="auto">
          <a:xfrm>
            <a:off x="-1" y="242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0" name="Line 205"/>
          <p:cNvSpPr>
            <a:spLocks noChangeShapeType="1"/>
          </p:cNvSpPr>
          <p:nvPr/>
        </p:nvSpPr>
        <p:spPr bwMode="auto">
          <a:xfrm>
            <a:off x="0" y="4637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1" name="Line 206"/>
          <p:cNvSpPr>
            <a:spLocks noChangeShapeType="1"/>
          </p:cNvSpPr>
          <p:nvPr/>
        </p:nvSpPr>
        <p:spPr bwMode="auto">
          <a:xfrm>
            <a:off x="0" y="48641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262" name="Group 207"/>
          <p:cNvGrpSpPr>
            <a:grpSpLocks/>
          </p:cNvGrpSpPr>
          <p:nvPr/>
        </p:nvGrpSpPr>
        <p:grpSpPr bwMode="auto">
          <a:xfrm>
            <a:off x="119063" y="5165725"/>
            <a:ext cx="8832850" cy="1530350"/>
            <a:chOff x="0" y="3155"/>
            <a:chExt cx="5760" cy="953"/>
          </a:xfrm>
        </p:grpSpPr>
        <p:grpSp>
          <p:nvGrpSpPr>
            <p:cNvPr id="263" name="Group 208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268" name="Line 209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69" name="Line 210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0" name="Line 211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1" name="Line 212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2" name="Line 213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264" name="Line 214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5" name="Line 215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6" name="Line 216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7" name="Line 217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273" name="Rectangle 218"/>
          <p:cNvSpPr>
            <a:spLocks noChangeArrowheads="1"/>
          </p:cNvSpPr>
          <p:nvPr/>
        </p:nvSpPr>
        <p:spPr bwMode="auto">
          <a:xfrm>
            <a:off x="0" y="4967288"/>
            <a:ext cx="22034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  <a:endParaRPr lang="es-ES" altLang="es-MX" sz="800" b="1"/>
          </a:p>
        </p:txBody>
      </p:sp>
      <p:sp>
        <p:nvSpPr>
          <p:cNvPr id="274" name="Line 219"/>
          <p:cNvSpPr>
            <a:spLocks noChangeShapeType="1"/>
          </p:cNvSpPr>
          <p:nvPr/>
        </p:nvSpPr>
        <p:spPr bwMode="auto">
          <a:xfrm flipH="1">
            <a:off x="0" y="49720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75" name="Rectangle 22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REVERSO</a:t>
            </a:r>
          </a:p>
        </p:txBody>
      </p:sp>
      <p:sp>
        <p:nvSpPr>
          <p:cNvPr id="276" name="Rectangle 260"/>
          <p:cNvSpPr>
            <a:spLocks noChangeArrowheads="1"/>
          </p:cNvSpPr>
          <p:nvPr/>
        </p:nvSpPr>
        <p:spPr bwMode="auto">
          <a:xfrm>
            <a:off x="71438" y="4627563"/>
            <a:ext cx="122284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 O T A L</a:t>
            </a:r>
            <a:endParaRPr lang="es-ES" altLang="es-MX" sz="900" b="1" dirty="0"/>
          </a:p>
        </p:txBody>
      </p:sp>
      <p:sp>
        <p:nvSpPr>
          <p:cNvPr id="278" name="Rectangle 315"/>
          <p:cNvSpPr>
            <a:spLocks noChangeArrowheads="1"/>
          </p:cNvSpPr>
          <p:nvPr/>
        </p:nvSpPr>
        <p:spPr bwMode="auto">
          <a:xfrm>
            <a:off x="1690688" y="775999"/>
            <a:ext cx="5627687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MUJERES ATENDIDAS EN EL MES POR:</a:t>
            </a:r>
            <a:endParaRPr lang="es-ES" altLang="es-MX" sz="800" b="1" dirty="0"/>
          </a:p>
        </p:txBody>
      </p:sp>
      <p:sp>
        <p:nvSpPr>
          <p:cNvPr id="279" name="Line 316"/>
          <p:cNvSpPr>
            <a:spLocks noChangeShapeType="1"/>
          </p:cNvSpPr>
          <p:nvPr/>
        </p:nvSpPr>
        <p:spPr bwMode="auto">
          <a:xfrm>
            <a:off x="1545824" y="945983"/>
            <a:ext cx="597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0" name="Rectangle 317"/>
          <p:cNvSpPr>
            <a:spLocks noChangeArrowheads="1"/>
          </p:cNvSpPr>
          <p:nvPr/>
        </p:nvSpPr>
        <p:spPr bwMode="auto">
          <a:xfrm rot="16200000">
            <a:off x="7128258" y="1269175"/>
            <a:ext cx="109055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ts val="0"/>
              </a:spcBef>
            </a:pPr>
            <a:r>
              <a:rPr lang="es-ES_tradnl" altLang="es-MX" sz="700" dirty="0" smtClean="0"/>
              <a:t>DEFUNCIONES MATERNAS</a:t>
            </a:r>
            <a:endParaRPr lang="es-ES" altLang="es-MX" sz="700" dirty="0"/>
          </a:p>
        </p:txBody>
      </p:sp>
      <p:sp>
        <p:nvSpPr>
          <p:cNvPr id="281" name="Rectangle 318"/>
          <p:cNvSpPr>
            <a:spLocks noChangeArrowheads="1"/>
          </p:cNvSpPr>
          <p:nvPr/>
        </p:nvSpPr>
        <p:spPr bwMode="auto">
          <a:xfrm rot="16200000">
            <a:off x="5045669" y="1471198"/>
            <a:ext cx="6892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AUXILIAR</a:t>
            </a:r>
          </a:p>
          <a:p>
            <a:r>
              <a:rPr lang="es-ES_tradnl" altLang="es-MX" sz="700" dirty="0" smtClean="0"/>
              <a:t>DE </a:t>
            </a:r>
            <a:r>
              <a:rPr lang="es-ES_tradnl" altLang="es-MX" sz="700" dirty="0"/>
              <a:t>SALUD</a:t>
            </a:r>
            <a:endParaRPr lang="es-ES" altLang="es-MX" sz="700" dirty="0"/>
          </a:p>
        </p:txBody>
      </p:sp>
      <p:sp>
        <p:nvSpPr>
          <p:cNvPr id="282" name="Rectangle 319"/>
          <p:cNvSpPr>
            <a:spLocks noChangeArrowheads="1"/>
          </p:cNvSpPr>
          <p:nvPr/>
        </p:nvSpPr>
        <p:spPr bwMode="auto">
          <a:xfrm>
            <a:off x="1662681" y="922586"/>
            <a:ext cx="1312854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ABORTO</a:t>
            </a:r>
            <a:endParaRPr lang="es-ES" altLang="es-MX" sz="700" b="1" dirty="0"/>
          </a:p>
        </p:txBody>
      </p:sp>
      <p:sp>
        <p:nvSpPr>
          <p:cNvPr id="283" name="Rectangle 321"/>
          <p:cNvSpPr>
            <a:spLocks noChangeArrowheads="1"/>
          </p:cNvSpPr>
          <p:nvPr/>
        </p:nvSpPr>
        <p:spPr bwMode="auto">
          <a:xfrm>
            <a:off x="1301692" y="1424125"/>
            <a:ext cx="83913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84" name="Rectangle 324"/>
          <p:cNvSpPr>
            <a:spLocks noChangeArrowheads="1"/>
          </p:cNvSpPr>
          <p:nvPr/>
        </p:nvSpPr>
        <p:spPr bwMode="auto">
          <a:xfrm>
            <a:off x="2860861" y="1424125"/>
            <a:ext cx="824767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87" name="Rectangle 328"/>
          <p:cNvSpPr>
            <a:spLocks noChangeArrowheads="1"/>
          </p:cNvSpPr>
          <p:nvPr/>
        </p:nvSpPr>
        <p:spPr bwMode="auto">
          <a:xfrm rot="16200000">
            <a:off x="6777574" y="1470661"/>
            <a:ext cx="68926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VIVA(O)</a:t>
            </a:r>
            <a:endParaRPr lang="es-ES" altLang="es-MX" sz="700" dirty="0"/>
          </a:p>
        </p:txBody>
      </p:sp>
      <p:sp>
        <p:nvSpPr>
          <p:cNvPr id="288" name="Rectangle 329"/>
          <p:cNvSpPr>
            <a:spLocks noChangeArrowheads="1"/>
          </p:cNvSpPr>
          <p:nvPr/>
        </p:nvSpPr>
        <p:spPr bwMode="auto">
          <a:xfrm rot="16200000">
            <a:off x="7025107" y="1448685"/>
            <a:ext cx="716056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</a:t>
            </a:r>
          </a:p>
          <a:p>
            <a:r>
              <a:rPr lang="es-ES_tradnl" altLang="es-MX" sz="700" dirty="0" smtClean="0"/>
              <a:t>MUERTA(O)</a:t>
            </a:r>
            <a:endParaRPr lang="es-ES" altLang="es-MX" sz="700" dirty="0"/>
          </a:p>
        </p:txBody>
      </p:sp>
      <p:sp>
        <p:nvSpPr>
          <p:cNvPr id="289" name="Rectangle 330"/>
          <p:cNvSpPr>
            <a:spLocks noChangeArrowheads="1"/>
          </p:cNvSpPr>
          <p:nvPr/>
        </p:nvSpPr>
        <p:spPr bwMode="auto">
          <a:xfrm>
            <a:off x="6865440" y="1062982"/>
            <a:ext cx="77238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PRODUCTO</a:t>
            </a:r>
            <a:endParaRPr lang="es-ES" altLang="es-MX" sz="700" dirty="0"/>
          </a:p>
        </p:txBody>
      </p:sp>
      <p:sp>
        <p:nvSpPr>
          <p:cNvPr id="290" name="Line 331"/>
          <p:cNvSpPr>
            <a:spLocks noChangeShapeType="1"/>
          </p:cNvSpPr>
          <p:nvPr/>
        </p:nvSpPr>
        <p:spPr bwMode="auto">
          <a:xfrm flipH="1">
            <a:off x="1551963" y="804058"/>
            <a:ext cx="1479" cy="111840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1" name="Line 332"/>
          <p:cNvSpPr>
            <a:spLocks noChangeShapeType="1"/>
          </p:cNvSpPr>
          <p:nvPr/>
        </p:nvSpPr>
        <p:spPr bwMode="auto">
          <a:xfrm>
            <a:off x="3441094" y="1095618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2" name="Line 333"/>
          <p:cNvSpPr>
            <a:spLocks noChangeShapeType="1"/>
          </p:cNvSpPr>
          <p:nvPr/>
        </p:nvSpPr>
        <p:spPr bwMode="auto">
          <a:xfrm>
            <a:off x="2176240" y="1229381"/>
            <a:ext cx="0" cy="68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3" name="Line 334"/>
          <p:cNvSpPr>
            <a:spLocks noChangeShapeType="1"/>
          </p:cNvSpPr>
          <p:nvPr/>
        </p:nvSpPr>
        <p:spPr bwMode="auto">
          <a:xfrm>
            <a:off x="2493664" y="123320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5" name="Line 336"/>
          <p:cNvSpPr>
            <a:spLocks noChangeShapeType="1"/>
          </p:cNvSpPr>
          <p:nvPr/>
        </p:nvSpPr>
        <p:spPr bwMode="auto">
          <a:xfrm>
            <a:off x="3741956" y="123706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6" name="Line 337"/>
          <p:cNvSpPr>
            <a:spLocks noChangeShapeType="1"/>
          </p:cNvSpPr>
          <p:nvPr/>
        </p:nvSpPr>
        <p:spPr bwMode="auto">
          <a:xfrm>
            <a:off x="4365008" y="1095618"/>
            <a:ext cx="0" cy="8327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0" name="Line 344"/>
          <p:cNvSpPr>
            <a:spLocks noChangeShapeType="1"/>
          </p:cNvSpPr>
          <p:nvPr/>
        </p:nvSpPr>
        <p:spPr bwMode="auto">
          <a:xfrm>
            <a:off x="1545825" y="1089683"/>
            <a:ext cx="597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1" name="Line 345"/>
          <p:cNvSpPr>
            <a:spLocks noChangeShapeType="1"/>
          </p:cNvSpPr>
          <p:nvPr/>
        </p:nvSpPr>
        <p:spPr bwMode="auto">
          <a:xfrm>
            <a:off x="1886922" y="1233778"/>
            <a:ext cx="936000" cy="6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2" name="Rectangle 348"/>
          <p:cNvSpPr>
            <a:spLocks noChangeArrowheads="1"/>
          </p:cNvSpPr>
          <p:nvPr/>
        </p:nvSpPr>
        <p:spPr bwMode="auto">
          <a:xfrm>
            <a:off x="5365842" y="1065300"/>
            <a:ext cx="145910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ATENDIDO POR</a:t>
            </a:r>
            <a:endParaRPr lang="es-ES" altLang="es-MX" sz="700" dirty="0"/>
          </a:p>
        </p:txBody>
      </p:sp>
      <p:sp>
        <p:nvSpPr>
          <p:cNvPr id="304" name="Line 350"/>
          <p:cNvSpPr>
            <a:spLocks noChangeShapeType="1"/>
          </p:cNvSpPr>
          <p:nvPr/>
        </p:nvSpPr>
        <p:spPr bwMode="auto">
          <a:xfrm>
            <a:off x="3437675" y="1233201"/>
            <a:ext cx="91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5" name="Text Box 351"/>
          <p:cNvSpPr txBox="1">
            <a:spLocks noChangeArrowheads="1"/>
          </p:cNvSpPr>
          <p:nvPr/>
        </p:nvSpPr>
        <p:spPr bwMode="auto">
          <a:xfrm>
            <a:off x="2973055" y="907549"/>
            <a:ext cx="4069115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P A R T O</a:t>
            </a:r>
          </a:p>
        </p:txBody>
      </p:sp>
      <p:sp>
        <p:nvSpPr>
          <p:cNvPr id="306" name="Rectangle 353"/>
          <p:cNvSpPr>
            <a:spLocks noChangeArrowheads="1"/>
          </p:cNvSpPr>
          <p:nvPr/>
        </p:nvSpPr>
        <p:spPr bwMode="auto">
          <a:xfrm rot="16200000">
            <a:off x="7726651" y="1565726"/>
            <a:ext cx="50748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07" name="Rectangle 354"/>
          <p:cNvSpPr>
            <a:spLocks noChangeArrowheads="1"/>
          </p:cNvSpPr>
          <p:nvPr/>
        </p:nvSpPr>
        <p:spPr bwMode="auto">
          <a:xfrm rot="16200000">
            <a:off x="7909510" y="1407569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08" name="Rectangle 355"/>
          <p:cNvSpPr>
            <a:spLocks noChangeArrowheads="1"/>
          </p:cNvSpPr>
          <p:nvPr/>
        </p:nvSpPr>
        <p:spPr bwMode="auto">
          <a:xfrm>
            <a:off x="8486108" y="936769"/>
            <a:ext cx="68301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MADRES LACTANDO</a:t>
            </a:r>
            <a:endParaRPr lang="es-ES" altLang="es-MX" sz="700" dirty="0"/>
          </a:p>
        </p:txBody>
      </p:sp>
      <p:sp>
        <p:nvSpPr>
          <p:cNvPr id="309" name="Line 356"/>
          <p:cNvSpPr>
            <a:spLocks noChangeShapeType="1"/>
          </p:cNvSpPr>
          <p:nvPr/>
        </p:nvSpPr>
        <p:spPr bwMode="auto">
          <a:xfrm flipH="1">
            <a:off x="7520259" y="799295"/>
            <a:ext cx="0" cy="1123166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" name="Line 357"/>
          <p:cNvSpPr>
            <a:spLocks noChangeShapeType="1"/>
          </p:cNvSpPr>
          <p:nvPr/>
        </p:nvSpPr>
        <p:spPr bwMode="auto">
          <a:xfrm>
            <a:off x="7820352" y="797179"/>
            <a:ext cx="0" cy="111918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358"/>
          <p:cNvSpPr>
            <a:spLocks noChangeShapeType="1"/>
          </p:cNvSpPr>
          <p:nvPr/>
        </p:nvSpPr>
        <p:spPr bwMode="auto">
          <a:xfrm>
            <a:off x="8494888" y="949412"/>
            <a:ext cx="0" cy="96695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359"/>
          <p:cNvSpPr>
            <a:spLocks noChangeShapeType="1"/>
          </p:cNvSpPr>
          <p:nvPr/>
        </p:nvSpPr>
        <p:spPr bwMode="auto">
          <a:xfrm>
            <a:off x="8815575" y="1236283"/>
            <a:ext cx="0" cy="6861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Rectangle 361"/>
          <p:cNvSpPr>
            <a:spLocks noChangeArrowheads="1"/>
          </p:cNvSpPr>
          <p:nvPr/>
        </p:nvSpPr>
        <p:spPr bwMode="auto">
          <a:xfrm>
            <a:off x="7767200" y="981956"/>
            <a:ext cx="817154" cy="1923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50" dirty="0"/>
              <a:t>EMBARAZADAS</a:t>
            </a:r>
            <a:endParaRPr lang="es-ES" altLang="es-MX" sz="650" dirty="0"/>
          </a:p>
        </p:txBody>
      </p:sp>
      <p:sp>
        <p:nvSpPr>
          <p:cNvPr id="314" name="Line 362"/>
          <p:cNvSpPr>
            <a:spLocks noChangeShapeType="1"/>
          </p:cNvSpPr>
          <p:nvPr/>
        </p:nvSpPr>
        <p:spPr bwMode="auto">
          <a:xfrm>
            <a:off x="7823400" y="1231095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5" name="Rectangle 363"/>
          <p:cNvSpPr>
            <a:spLocks noChangeArrowheads="1"/>
          </p:cNvSpPr>
          <p:nvPr/>
        </p:nvSpPr>
        <p:spPr bwMode="auto">
          <a:xfrm rot="16200000">
            <a:off x="8408390" y="1548800"/>
            <a:ext cx="54133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17" name="Line 303"/>
          <p:cNvSpPr>
            <a:spLocks noChangeShapeType="1"/>
          </p:cNvSpPr>
          <p:nvPr/>
        </p:nvSpPr>
        <p:spPr bwMode="auto">
          <a:xfrm>
            <a:off x="3446145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" name="Line 304"/>
          <p:cNvSpPr>
            <a:spLocks noChangeShapeType="1"/>
          </p:cNvSpPr>
          <p:nvPr/>
        </p:nvSpPr>
        <p:spPr bwMode="auto">
          <a:xfrm>
            <a:off x="2180082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" name="Line 305"/>
          <p:cNvSpPr>
            <a:spLocks noChangeShapeType="1"/>
          </p:cNvSpPr>
          <p:nvPr/>
        </p:nvSpPr>
        <p:spPr bwMode="auto">
          <a:xfrm>
            <a:off x="2494852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" name="Line 306"/>
          <p:cNvSpPr>
            <a:spLocks noChangeShapeType="1"/>
          </p:cNvSpPr>
          <p:nvPr/>
        </p:nvSpPr>
        <p:spPr bwMode="auto">
          <a:xfrm>
            <a:off x="2815463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1" name="Line 307"/>
          <p:cNvSpPr>
            <a:spLocks noChangeShapeType="1"/>
          </p:cNvSpPr>
          <p:nvPr/>
        </p:nvSpPr>
        <p:spPr bwMode="auto">
          <a:xfrm>
            <a:off x="374195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2" name="Line 308"/>
          <p:cNvSpPr>
            <a:spLocks noChangeShapeType="1"/>
          </p:cNvSpPr>
          <p:nvPr/>
        </p:nvSpPr>
        <p:spPr bwMode="auto">
          <a:xfrm>
            <a:off x="436500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3" name="Line 309"/>
          <p:cNvSpPr>
            <a:spLocks noChangeShapeType="1"/>
          </p:cNvSpPr>
          <p:nvPr/>
        </p:nvSpPr>
        <p:spPr bwMode="auto">
          <a:xfrm>
            <a:off x="553786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4" name="Line 310"/>
          <p:cNvSpPr>
            <a:spLocks noChangeShapeType="1"/>
          </p:cNvSpPr>
          <p:nvPr/>
        </p:nvSpPr>
        <p:spPr bwMode="auto">
          <a:xfrm>
            <a:off x="6703291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5" name="Line 311"/>
          <p:cNvSpPr>
            <a:spLocks noChangeShapeType="1"/>
          </p:cNvSpPr>
          <p:nvPr/>
        </p:nvSpPr>
        <p:spPr bwMode="auto">
          <a:xfrm>
            <a:off x="697421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8" name="Line 314"/>
          <p:cNvSpPr>
            <a:spLocks noChangeShapeType="1"/>
          </p:cNvSpPr>
          <p:nvPr/>
        </p:nvSpPr>
        <p:spPr bwMode="auto">
          <a:xfrm>
            <a:off x="7522631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9" name="Line 288"/>
          <p:cNvSpPr>
            <a:spLocks noChangeShapeType="1"/>
          </p:cNvSpPr>
          <p:nvPr/>
        </p:nvSpPr>
        <p:spPr bwMode="auto">
          <a:xfrm>
            <a:off x="1551964" y="1995118"/>
            <a:ext cx="0" cy="2589582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30" name="Line 289"/>
          <p:cNvSpPr>
            <a:spLocks noChangeShapeType="1"/>
          </p:cNvSpPr>
          <p:nvPr/>
        </p:nvSpPr>
        <p:spPr bwMode="auto">
          <a:xfrm>
            <a:off x="3446928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1" name="Line 290"/>
          <p:cNvSpPr>
            <a:spLocks noChangeShapeType="1"/>
          </p:cNvSpPr>
          <p:nvPr/>
        </p:nvSpPr>
        <p:spPr bwMode="auto">
          <a:xfrm flipH="1">
            <a:off x="2173375" y="2000404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291"/>
          <p:cNvSpPr>
            <a:spLocks noChangeShapeType="1"/>
          </p:cNvSpPr>
          <p:nvPr/>
        </p:nvSpPr>
        <p:spPr bwMode="auto">
          <a:xfrm>
            <a:off x="2490389" y="199276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3" name="Line 292"/>
          <p:cNvSpPr>
            <a:spLocks noChangeShapeType="1"/>
          </p:cNvSpPr>
          <p:nvPr/>
        </p:nvSpPr>
        <p:spPr bwMode="auto">
          <a:xfrm>
            <a:off x="2815463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4" name="Line 293"/>
          <p:cNvSpPr>
            <a:spLocks noChangeShapeType="1"/>
          </p:cNvSpPr>
          <p:nvPr/>
        </p:nvSpPr>
        <p:spPr bwMode="auto">
          <a:xfrm>
            <a:off x="3741956" y="199844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5" name="Line 295"/>
          <p:cNvSpPr>
            <a:spLocks noChangeShapeType="1"/>
          </p:cNvSpPr>
          <p:nvPr/>
        </p:nvSpPr>
        <p:spPr bwMode="auto">
          <a:xfrm>
            <a:off x="4365008" y="1992764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6" name="Line 296"/>
          <p:cNvSpPr>
            <a:spLocks noChangeShapeType="1"/>
          </p:cNvSpPr>
          <p:nvPr/>
        </p:nvSpPr>
        <p:spPr bwMode="auto">
          <a:xfrm>
            <a:off x="5537866" y="199564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7" name="Line 298"/>
          <p:cNvSpPr>
            <a:spLocks noChangeShapeType="1"/>
          </p:cNvSpPr>
          <p:nvPr/>
        </p:nvSpPr>
        <p:spPr bwMode="auto">
          <a:xfrm>
            <a:off x="6694352" y="1993669"/>
            <a:ext cx="0" cy="25847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8" name="Line 299"/>
          <p:cNvSpPr>
            <a:spLocks noChangeShapeType="1"/>
          </p:cNvSpPr>
          <p:nvPr/>
        </p:nvSpPr>
        <p:spPr bwMode="auto">
          <a:xfrm>
            <a:off x="6973092" y="199367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0" name="Line 367"/>
          <p:cNvSpPr>
            <a:spLocks noChangeShapeType="1"/>
          </p:cNvSpPr>
          <p:nvPr/>
        </p:nvSpPr>
        <p:spPr bwMode="auto">
          <a:xfrm>
            <a:off x="7523142" y="1991719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7" name="Line 339"/>
          <p:cNvSpPr>
            <a:spLocks noChangeShapeType="1"/>
          </p:cNvSpPr>
          <p:nvPr/>
        </p:nvSpPr>
        <p:spPr bwMode="auto">
          <a:xfrm>
            <a:off x="6967785" y="1090009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5" name="Rectangle 326"/>
          <p:cNvSpPr>
            <a:spLocks noChangeArrowheads="1"/>
          </p:cNvSpPr>
          <p:nvPr/>
        </p:nvSpPr>
        <p:spPr bwMode="auto">
          <a:xfrm rot="16200000">
            <a:off x="4477980" y="1480226"/>
            <a:ext cx="681249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NORMAL</a:t>
            </a:r>
            <a:endParaRPr lang="es-ES" altLang="es-MX" sz="700" dirty="0"/>
          </a:p>
        </p:txBody>
      </p:sp>
      <p:sp>
        <p:nvSpPr>
          <p:cNvPr id="286" name="Rectangle 327"/>
          <p:cNvSpPr>
            <a:spLocks noChangeArrowheads="1"/>
          </p:cNvSpPr>
          <p:nvPr/>
        </p:nvSpPr>
        <p:spPr bwMode="auto">
          <a:xfrm rot="16200000">
            <a:off x="4729222" y="1479417"/>
            <a:ext cx="79384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COMPLICADO</a:t>
            </a:r>
            <a:endParaRPr lang="es-ES" altLang="es-MX" sz="700" dirty="0"/>
          </a:p>
        </p:txBody>
      </p:sp>
      <p:sp>
        <p:nvSpPr>
          <p:cNvPr id="298" name="Line 341"/>
          <p:cNvSpPr>
            <a:spLocks noChangeShapeType="1"/>
          </p:cNvSpPr>
          <p:nvPr/>
        </p:nvSpPr>
        <p:spPr bwMode="auto">
          <a:xfrm>
            <a:off x="5248579" y="1092753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9" name="Line 342"/>
          <p:cNvSpPr>
            <a:spLocks noChangeShapeType="1"/>
          </p:cNvSpPr>
          <p:nvPr/>
        </p:nvSpPr>
        <p:spPr bwMode="auto">
          <a:xfrm>
            <a:off x="4975030" y="1233560"/>
            <a:ext cx="0" cy="68906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3" name="Rectangle 349"/>
          <p:cNvSpPr>
            <a:spLocks noChangeArrowheads="1"/>
          </p:cNvSpPr>
          <p:nvPr/>
        </p:nvSpPr>
        <p:spPr bwMode="auto">
          <a:xfrm>
            <a:off x="4623117" y="1061593"/>
            <a:ext cx="64092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TIPO</a:t>
            </a:r>
            <a:endParaRPr lang="es-ES" altLang="es-MX" sz="700" dirty="0"/>
          </a:p>
        </p:txBody>
      </p:sp>
      <p:sp>
        <p:nvSpPr>
          <p:cNvPr id="326" name="Line 312"/>
          <p:cNvSpPr>
            <a:spLocks noChangeShapeType="1"/>
          </p:cNvSpPr>
          <p:nvPr/>
        </p:nvSpPr>
        <p:spPr bwMode="auto">
          <a:xfrm>
            <a:off x="496619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7" name="Line 313"/>
          <p:cNvSpPr>
            <a:spLocks noChangeShapeType="1"/>
          </p:cNvSpPr>
          <p:nvPr/>
        </p:nvSpPr>
        <p:spPr bwMode="auto">
          <a:xfrm>
            <a:off x="5260879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9" name="Line 300"/>
          <p:cNvSpPr>
            <a:spLocks noChangeShapeType="1"/>
          </p:cNvSpPr>
          <p:nvPr/>
        </p:nvSpPr>
        <p:spPr bwMode="auto">
          <a:xfrm>
            <a:off x="4971497" y="1993671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1" name="Line 368"/>
          <p:cNvSpPr>
            <a:spLocks noChangeShapeType="1"/>
          </p:cNvSpPr>
          <p:nvPr/>
        </p:nvSpPr>
        <p:spPr bwMode="auto">
          <a:xfrm>
            <a:off x="5250083" y="1993669"/>
            <a:ext cx="0" cy="258474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2" name="Line 369"/>
          <p:cNvSpPr>
            <a:spLocks noChangeShapeType="1"/>
          </p:cNvSpPr>
          <p:nvPr/>
        </p:nvSpPr>
        <p:spPr bwMode="auto">
          <a:xfrm flipH="1">
            <a:off x="7823159" y="1986668"/>
            <a:ext cx="0" cy="258566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3" name="Line 371"/>
          <p:cNvSpPr>
            <a:spLocks noChangeShapeType="1"/>
          </p:cNvSpPr>
          <p:nvPr/>
        </p:nvSpPr>
        <p:spPr bwMode="auto">
          <a:xfrm>
            <a:off x="7823159" y="4634166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4" name="Line 372"/>
          <p:cNvSpPr>
            <a:spLocks noChangeShapeType="1"/>
          </p:cNvSpPr>
          <p:nvPr/>
        </p:nvSpPr>
        <p:spPr bwMode="auto">
          <a:xfrm>
            <a:off x="8150191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5" name="Line 373"/>
          <p:cNvSpPr>
            <a:spLocks noChangeShapeType="1"/>
          </p:cNvSpPr>
          <p:nvPr/>
        </p:nvSpPr>
        <p:spPr bwMode="auto">
          <a:xfrm>
            <a:off x="8501799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6" name="Line 374"/>
          <p:cNvSpPr>
            <a:spLocks noChangeShapeType="1"/>
          </p:cNvSpPr>
          <p:nvPr/>
        </p:nvSpPr>
        <p:spPr bwMode="auto">
          <a:xfrm>
            <a:off x="8824429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7" name="Line 398"/>
          <p:cNvSpPr>
            <a:spLocks noChangeShapeType="1"/>
          </p:cNvSpPr>
          <p:nvPr/>
        </p:nvSpPr>
        <p:spPr bwMode="auto">
          <a:xfrm>
            <a:off x="7824805" y="952333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grpSp>
        <p:nvGrpSpPr>
          <p:cNvPr id="348" name="Grupo 347"/>
          <p:cNvGrpSpPr/>
          <p:nvPr/>
        </p:nvGrpSpPr>
        <p:grpSpPr>
          <a:xfrm>
            <a:off x="3300458" y="1359859"/>
            <a:ext cx="576263" cy="394365"/>
            <a:chOff x="1938338" y="1397541"/>
            <a:chExt cx="576263" cy="394365"/>
          </a:xfrm>
        </p:grpSpPr>
        <p:sp>
          <p:nvSpPr>
            <p:cNvPr id="349" name="Rectangle 251"/>
            <p:cNvSpPr>
              <a:spLocks noChangeArrowheads="1"/>
            </p:cNvSpPr>
            <p:nvPr/>
          </p:nvSpPr>
          <p:spPr bwMode="auto">
            <a:xfrm>
              <a:off x="1938338" y="15164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/>
                <a:t>&lt; 15 AÑOS</a:t>
              </a:r>
              <a:endParaRPr lang="es-ES" altLang="es-MX" sz="700" dirty="0"/>
            </a:p>
          </p:txBody>
        </p:sp>
        <p:sp>
          <p:nvSpPr>
            <p:cNvPr id="350" name="CuadroTexto 349"/>
            <p:cNvSpPr txBox="1"/>
            <p:nvPr/>
          </p:nvSpPr>
          <p:spPr>
            <a:xfrm>
              <a:off x="2011525" y="1397541"/>
              <a:ext cx="439736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354" name="Rectangle 246"/>
          <p:cNvSpPr>
            <a:spLocks noChangeArrowheads="1"/>
          </p:cNvSpPr>
          <p:nvPr/>
        </p:nvSpPr>
        <p:spPr bwMode="auto">
          <a:xfrm>
            <a:off x="1787099" y="1050898"/>
            <a:ext cx="110003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361" name="Rectangle 246"/>
          <p:cNvSpPr>
            <a:spLocks noChangeArrowheads="1"/>
          </p:cNvSpPr>
          <p:nvPr/>
        </p:nvSpPr>
        <p:spPr bwMode="auto">
          <a:xfrm>
            <a:off x="3530271" y="1048655"/>
            <a:ext cx="72844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362" name="Line 339"/>
          <p:cNvSpPr>
            <a:spLocks noChangeShapeType="1"/>
          </p:cNvSpPr>
          <p:nvPr/>
        </p:nvSpPr>
        <p:spPr bwMode="auto">
          <a:xfrm flipH="1">
            <a:off x="6696585" y="1353510"/>
            <a:ext cx="0" cy="56260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3" name="Rectangle 318"/>
          <p:cNvSpPr>
            <a:spLocks noChangeArrowheads="1"/>
          </p:cNvSpPr>
          <p:nvPr/>
        </p:nvSpPr>
        <p:spPr bwMode="auto">
          <a:xfrm rot="16200000">
            <a:off x="5787384" y="1349213"/>
            <a:ext cx="996157" cy="292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SUPERVISOR(A)</a:t>
            </a:r>
          </a:p>
          <a:p>
            <a:r>
              <a:rPr lang="es-ES_tradnl" altLang="es-MX" sz="650" dirty="0" smtClean="0"/>
              <a:t>AUX. SALUD</a:t>
            </a:r>
            <a:endParaRPr lang="es-ES" altLang="es-MX" sz="650" dirty="0"/>
          </a:p>
        </p:txBody>
      </p:sp>
      <p:sp>
        <p:nvSpPr>
          <p:cNvPr id="364" name="Rectangle 318"/>
          <p:cNvSpPr>
            <a:spLocks noChangeArrowheads="1"/>
          </p:cNvSpPr>
          <p:nvPr/>
        </p:nvSpPr>
        <p:spPr bwMode="auto">
          <a:xfrm rot="16200000">
            <a:off x="6246069" y="1565144"/>
            <a:ext cx="61062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GENERAL</a:t>
            </a:r>
          </a:p>
        </p:txBody>
      </p:sp>
      <p:sp>
        <p:nvSpPr>
          <p:cNvPr id="365" name="Rectangle 318"/>
          <p:cNvSpPr>
            <a:spLocks noChangeArrowheads="1"/>
          </p:cNvSpPr>
          <p:nvPr/>
        </p:nvSpPr>
        <p:spPr bwMode="auto">
          <a:xfrm rot="16200000">
            <a:off x="6493857" y="1483162"/>
            <a:ext cx="69951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DE UNIDAD</a:t>
            </a:r>
          </a:p>
          <a:p>
            <a:pPr algn="ctr"/>
            <a:r>
              <a:rPr lang="es-ES_tradnl" altLang="es-MX" sz="700" dirty="0" smtClean="0"/>
              <a:t>MÓVIL </a:t>
            </a:r>
          </a:p>
        </p:txBody>
      </p:sp>
      <p:sp>
        <p:nvSpPr>
          <p:cNvPr id="366" name="Rectangle 318"/>
          <p:cNvSpPr>
            <a:spLocks noChangeArrowheads="1"/>
          </p:cNvSpPr>
          <p:nvPr/>
        </p:nvSpPr>
        <p:spPr bwMode="auto">
          <a:xfrm>
            <a:off x="6373814" y="1199012"/>
            <a:ext cx="665600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MÉDICA(O)</a:t>
            </a:r>
          </a:p>
        </p:txBody>
      </p:sp>
      <p:sp>
        <p:nvSpPr>
          <p:cNvPr id="367" name="Line 339"/>
          <p:cNvSpPr>
            <a:spLocks noChangeShapeType="1"/>
          </p:cNvSpPr>
          <p:nvPr/>
        </p:nvSpPr>
        <p:spPr bwMode="auto">
          <a:xfrm>
            <a:off x="5537866" y="1231095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cxnSp>
        <p:nvCxnSpPr>
          <p:cNvPr id="368" name="Conector recto 367"/>
          <p:cNvCxnSpPr/>
          <p:nvPr/>
        </p:nvCxnSpPr>
        <p:spPr bwMode="auto">
          <a:xfrm>
            <a:off x="6412961" y="1361215"/>
            <a:ext cx="5472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69" name="Line 339"/>
          <p:cNvSpPr>
            <a:spLocks noChangeShapeType="1"/>
          </p:cNvSpPr>
          <p:nvPr/>
        </p:nvSpPr>
        <p:spPr bwMode="auto">
          <a:xfrm>
            <a:off x="6412961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0" name="Line 153"/>
          <p:cNvSpPr>
            <a:spLocks noChangeShapeType="1"/>
          </p:cNvSpPr>
          <p:nvPr/>
        </p:nvSpPr>
        <p:spPr bwMode="auto">
          <a:xfrm>
            <a:off x="2754" y="192246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1" name="Rectangle 354"/>
          <p:cNvSpPr>
            <a:spLocks noChangeArrowheads="1"/>
          </p:cNvSpPr>
          <p:nvPr/>
        </p:nvSpPr>
        <p:spPr bwMode="auto">
          <a:xfrm rot="16200000">
            <a:off x="8574036" y="1412228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72" name="Line 369"/>
          <p:cNvSpPr>
            <a:spLocks noChangeShapeType="1"/>
          </p:cNvSpPr>
          <p:nvPr/>
        </p:nvSpPr>
        <p:spPr bwMode="auto">
          <a:xfrm>
            <a:off x="8150266" y="1991876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3" name="Line 369"/>
          <p:cNvSpPr>
            <a:spLocks noChangeShapeType="1"/>
          </p:cNvSpPr>
          <p:nvPr/>
        </p:nvSpPr>
        <p:spPr bwMode="auto">
          <a:xfrm>
            <a:off x="8822640" y="199511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4" name="Line 298"/>
          <p:cNvSpPr>
            <a:spLocks noChangeShapeType="1"/>
          </p:cNvSpPr>
          <p:nvPr/>
        </p:nvSpPr>
        <p:spPr bwMode="auto">
          <a:xfrm>
            <a:off x="6420417" y="1997971"/>
            <a:ext cx="0" cy="258236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5" name="Line 309"/>
          <p:cNvSpPr>
            <a:spLocks noChangeShapeType="1"/>
          </p:cNvSpPr>
          <p:nvPr/>
        </p:nvSpPr>
        <p:spPr bwMode="auto">
          <a:xfrm>
            <a:off x="6427032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6" name="Line 357"/>
          <p:cNvSpPr>
            <a:spLocks noChangeShapeType="1"/>
          </p:cNvSpPr>
          <p:nvPr/>
        </p:nvSpPr>
        <p:spPr bwMode="auto">
          <a:xfrm>
            <a:off x="7245230" y="1234265"/>
            <a:ext cx="0" cy="689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7" name="Line 367"/>
          <p:cNvSpPr>
            <a:spLocks noChangeShapeType="1"/>
          </p:cNvSpPr>
          <p:nvPr/>
        </p:nvSpPr>
        <p:spPr bwMode="auto">
          <a:xfrm>
            <a:off x="7245459" y="199370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8" name="Line 314"/>
          <p:cNvSpPr>
            <a:spLocks noChangeShapeType="1"/>
          </p:cNvSpPr>
          <p:nvPr/>
        </p:nvSpPr>
        <p:spPr bwMode="auto">
          <a:xfrm>
            <a:off x="7249341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9" name="Line 369"/>
          <p:cNvSpPr>
            <a:spLocks noChangeShapeType="1"/>
          </p:cNvSpPr>
          <p:nvPr/>
        </p:nvSpPr>
        <p:spPr bwMode="auto">
          <a:xfrm>
            <a:off x="8495472" y="199098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80" name="Line 359"/>
          <p:cNvSpPr>
            <a:spLocks noChangeShapeType="1"/>
          </p:cNvSpPr>
          <p:nvPr/>
        </p:nvSpPr>
        <p:spPr bwMode="auto">
          <a:xfrm>
            <a:off x="8150266" y="1224024"/>
            <a:ext cx="0" cy="6950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2" name="Line 196"/>
          <p:cNvSpPr>
            <a:spLocks noChangeShapeType="1"/>
          </p:cNvSpPr>
          <p:nvPr/>
        </p:nvSpPr>
        <p:spPr bwMode="auto">
          <a:xfrm>
            <a:off x="-1" y="3926482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3" name="Line 197"/>
          <p:cNvSpPr>
            <a:spLocks noChangeShapeType="1"/>
          </p:cNvSpPr>
          <p:nvPr/>
        </p:nvSpPr>
        <p:spPr bwMode="auto">
          <a:xfrm>
            <a:off x="-1" y="41439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4" name="Line 198"/>
          <p:cNvSpPr>
            <a:spLocks noChangeShapeType="1"/>
          </p:cNvSpPr>
          <p:nvPr/>
        </p:nvSpPr>
        <p:spPr bwMode="auto">
          <a:xfrm>
            <a:off x="-1" y="43551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5" name="Line 200"/>
          <p:cNvSpPr>
            <a:spLocks noChangeShapeType="1"/>
          </p:cNvSpPr>
          <p:nvPr/>
        </p:nvSpPr>
        <p:spPr bwMode="auto">
          <a:xfrm>
            <a:off x="-1" y="34962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6" name="Line 201"/>
          <p:cNvSpPr>
            <a:spLocks noChangeShapeType="1"/>
          </p:cNvSpPr>
          <p:nvPr/>
        </p:nvSpPr>
        <p:spPr bwMode="auto">
          <a:xfrm>
            <a:off x="-1" y="37089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7" name="Line 198"/>
          <p:cNvSpPr>
            <a:spLocks noChangeShapeType="1"/>
          </p:cNvSpPr>
          <p:nvPr/>
        </p:nvSpPr>
        <p:spPr bwMode="auto">
          <a:xfrm>
            <a:off x="11215" y="45837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1" name="Line 304"/>
          <p:cNvSpPr>
            <a:spLocks noChangeShapeType="1"/>
          </p:cNvSpPr>
          <p:nvPr/>
        </p:nvSpPr>
        <p:spPr bwMode="auto">
          <a:xfrm>
            <a:off x="1558313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2" name="Text Box 360"/>
          <p:cNvSpPr txBox="1">
            <a:spLocks noChangeArrowheads="1"/>
          </p:cNvSpPr>
          <p:nvPr/>
        </p:nvSpPr>
        <p:spPr bwMode="auto">
          <a:xfrm>
            <a:off x="7745699" y="768802"/>
            <a:ext cx="1495891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S A L U D   I N D Í G E N A</a:t>
            </a:r>
          </a:p>
        </p:txBody>
      </p:sp>
      <p:sp>
        <p:nvSpPr>
          <p:cNvPr id="139" name="Line 333"/>
          <p:cNvSpPr>
            <a:spLocks noChangeShapeType="1"/>
          </p:cNvSpPr>
          <p:nvPr/>
        </p:nvSpPr>
        <p:spPr bwMode="auto">
          <a:xfrm>
            <a:off x="1885380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304"/>
          <p:cNvSpPr>
            <a:spLocks noChangeShapeType="1"/>
          </p:cNvSpPr>
          <p:nvPr/>
        </p:nvSpPr>
        <p:spPr bwMode="auto">
          <a:xfrm>
            <a:off x="1889222" y="4650161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Line 290"/>
          <p:cNvSpPr>
            <a:spLocks noChangeShapeType="1"/>
          </p:cNvSpPr>
          <p:nvPr/>
        </p:nvSpPr>
        <p:spPr bwMode="auto">
          <a:xfrm flipH="1">
            <a:off x="1882515" y="1997602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4" name="Line 336"/>
          <p:cNvSpPr>
            <a:spLocks noChangeShapeType="1"/>
          </p:cNvSpPr>
          <p:nvPr/>
        </p:nvSpPr>
        <p:spPr bwMode="auto">
          <a:xfrm>
            <a:off x="6129806" y="123071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5" name="Line 307"/>
          <p:cNvSpPr>
            <a:spLocks noChangeShapeType="1"/>
          </p:cNvSpPr>
          <p:nvPr/>
        </p:nvSpPr>
        <p:spPr bwMode="auto">
          <a:xfrm>
            <a:off x="6129806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293"/>
          <p:cNvSpPr>
            <a:spLocks noChangeShapeType="1"/>
          </p:cNvSpPr>
          <p:nvPr/>
        </p:nvSpPr>
        <p:spPr bwMode="auto">
          <a:xfrm>
            <a:off x="6129806" y="199209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150" name="Grupo 149"/>
          <p:cNvGrpSpPr/>
          <p:nvPr/>
        </p:nvGrpSpPr>
        <p:grpSpPr>
          <a:xfrm>
            <a:off x="1743018" y="1345095"/>
            <a:ext cx="576263" cy="388808"/>
            <a:chOff x="1938338" y="1390398"/>
            <a:chExt cx="576263" cy="388808"/>
          </a:xfrm>
        </p:grpSpPr>
        <p:sp>
          <p:nvSpPr>
            <p:cNvPr id="151" name="Rectangle 251"/>
            <p:cNvSpPr>
              <a:spLocks noChangeArrowheads="1"/>
            </p:cNvSpPr>
            <p:nvPr/>
          </p:nvSpPr>
          <p:spPr bwMode="auto">
            <a:xfrm>
              <a:off x="1938338" y="15037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 smtClean="0"/>
                <a:t>&lt; 15 </a:t>
              </a:r>
              <a:r>
                <a:rPr lang="es-ES_tradnl" altLang="es-MX" sz="700" dirty="0"/>
                <a:t>AÑOS</a:t>
              </a:r>
              <a:endParaRPr lang="es-ES" altLang="es-MX" sz="700" dirty="0"/>
            </a:p>
          </p:txBody>
        </p:sp>
        <p:sp>
          <p:nvSpPr>
            <p:cNvPr id="152" name="CuadroTexto 151"/>
            <p:cNvSpPr txBox="1"/>
            <p:nvPr/>
          </p:nvSpPr>
          <p:spPr>
            <a:xfrm>
              <a:off x="2044945" y="1390398"/>
              <a:ext cx="384175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153" name="Rectangle 251"/>
          <p:cNvSpPr>
            <a:spLocks noChangeArrowheads="1"/>
          </p:cNvSpPr>
          <p:nvPr/>
        </p:nvSpPr>
        <p:spPr bwMode="auto">
          <a:xfrm>
            <a:off x="2044262" y="136954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147" name="Rectangle 252"/>
          <p:cNvSpPr>
            <a:spLocks noChangeArrowheads="1"/>
          </p:cNvSpPr>
          <p:nvPr/>
        </p:nvSpPr>
        <p:spPr bwMode="auto">
          <a:xfrm>
            <a:off x="2389236" y="1379550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148" name="Line 334"/>
          <p:cNvSpPr>
            <a:spLocks noChangeShapeType="1"/>
          </p:cNvSpPr>
          <p:nvPr/>
        </p:nvSpPr>
        <p:spPr bwMode="auto">
          <a:xfrm>
            <a:off x="4064146" y="123955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9" name="Line 305"/>
          <p:cNvSpPr>
            <a:spLocks noChangeShapeType="1"/>
          </p:cNvSpPr>
          <p:nvPr/>
        </p:nvSpPr>
        <p:spPr bwMode="auto">
          <a:xfrm>
            <a:off x="4052634" y="46466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5" name="Line 291"/>
          <p:cNvSpPr>
            <a:spLocks noChangeShapeType="1"/>
          </p:cNvSpPr>
          <p:nvPr/>
        </p:nvSpPr>
        <p:spPr bwMode="auto">
          <a:xfrm>
            <a:off x="4060871" y="199911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6" name="Rectangle 251"/>
          <p:cNvSpPr>
            <a:spLocks noChangeArrowheads="1"/>
          </p:cNvSpPr>
          <p:nvPr/>
        </p:nvSpPr>
        <p:spPr bwMode="auto">
          <a:xfrm>
            <a:off x="3608648" y="137589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157" name="Rectangle 252"/>
          <p:cNvSpPr>
            <a:spLocks noChangeArrowheads="1"/>
          </p:cNvSpPr>
          <p:nvPr/>
        </p:nvSpPr>
        <p:spPr bwMode="auto">
          <a:xfrm>
            <a:off x="3955229" y="1392218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158" name="Line 335"/>
          <p:cNvSpPr>
            <a:spLocks noChangeShapeType="1"/>
          </p:cNvSpPr>
          <p:nvPr/>
        </p:nvSpPr>
        <p:spPr bwMode="auto">
          <a:xfrm>
            <a:off x="3112370" y="952079"/>
            <a:ext cx="0" cy="97647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9" name="Line 306"/>
          <p:cNvSpPr>
            <a:spLocks noChangeShapeType="1"/>
          </p:cNvSpPr>
          <p:nvPr/>
        </p:nvSpPr>
        <p:spPr bwMode="auto">
          <a:xfrm>
            <a:off x="3114606" y="4646359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0" name="Line 292"/>
          <p:cNvSpPr>
            <a:spLocks noChangeShapeType="1"/>
          </p:cNvSpPr>
          <p:nvPr/>
        </p:nvSpPr>
        <p:spPr bwMode="auto">
          <a:xfrm>
            <a:off x="3114606" y="2001214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1" name="Rectangle 318"/>
          <p:cNvSpPr>
            <a:spLocks noChangeArrowheads="1"/>
          </p:cNvSpPr>
          <p:nvPr/>
        </p:nvSpPr>
        <p:spPr bwMode="auto">
          <a:xfrm rot="16200000">
            <a:off x="2509371" y="1329313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/>
              <a:t>ATENDIDO POR</a:t>
            </a:r>
            <a:endParaRPr lang="es-ES" altLang="es-MX" sz="650" dirty="0"/>
          </a:p>
          <a:p>
            <a:r>
              <a:rPr lang="es-ES_tradnl" altLang="es-MX" sz="650" dirty="0" smtClean="0"/>
              <a:t>PARTERÍA PROFESIONAL</a:t>
            </a:r>
            <a:endParaRPr lang="es-ES" altLang="es-MX" sz="650" dirty="0"/>
          </a:p>
        </p:txBody>
      </p:sp>
      <p:sp>
        <p:nvSpPr>
          <p:cNvPr id="162" name="Line 333"/>
          <p:cNvSpPr>
            <a:spLocks noChangeShapeType="1"/>
          </p:cNvSpPr>
          <p:nvPr/>
        </p:nvSpPr>
        <p:spPr bwMode="auto">
          <a:xfrm>
            <a:off x="2818068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3" name="Rectangle 318"/>
          <p:cNvSpPr>
            <a:spLocks noChangeArrowheads="1"/>
          </p:cNvSpPr>
          <p:nvPr/>
        </p:nvSpPr>
        <p:spPr bwMode="auto">
          <a:xfrm rot="16200000">
            <a:off x="4069520" y="1310747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POSICIÓN LIBREMENTE ELEGIDA</a:t>
            </a:r>
            <a:endParaRPr lang="es-ES" altLang="es-MX" sz="650" dirty="0"/>
          </a:p>
        </p:txBody>
      </p:sp>
      <p:sp>
        <p:nvSpPr>
          <p:cNvPr id="167" name="Line 332"/>
          <p:cNvSpPr>
            <a:spLocks noChangeShapeType="1"/>
          </p:cNvSpPr>
          <p:nvPr/>
        </p:nvSpPr>
        <p:spPr bwMode="auto">
          <a:xfrm>
            <a:off x="4690637" y="1089522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8" name="Line 303"/>
          <p:cNvSpPr>
            <a:spLocks noChangeShapeType="1"/>
          </p:cNvSpPr>
          <p:nvPr/>
        </p:nvSpPr>
        <p:spPr bwMode="auto">
          <a:xfrm>
            <a:off x="4690637" y="4634167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9" name="Line 289"/>
          <p:cNvSpPr>
            <a:spLocks noChangeShapeType="1"/>
          </p:cNvSpPr>
          <p:nvPr/>
        </p:nvSpPr>
        <p:spPr bwMode="auto">
          <a:xfrm>
            <a:off x="4690637" y="198902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1" name="Rectangle 318"/>
          <p:cNvSpPr>
            <a:spLocks noChangeArrowheads="1"/>
          </p:cNvSpPr>
          <p:nvPr/>
        </p:nvSpPr>
        <p:spPr bwMode="auto">
          <a:xfrm rot="16200000">
            <a:off x="5277965" y="1419067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PROFESIONAL</a:t>
            </a:r>
            <a:endParaRPr lang="es-ES" altLang="es-MX" sz="700" dirty="0"/>
          </a:p>
        </p:txBody>
      </p:sp>
      <p:sp>
        <p:nvSpPr>
          <p:cNvPr id="172" name="Rectangle 318"/>
          <p:cNvSpPr>
            <a:spLocks noChangeArrowheads="1"/>
          </p:cNvSpPr>
          <p:nvPr/>
        </p:nvSpPr>
        <p:spPr bwMode="auto">
          <a:xfrm rot="16200000">
            <a:off x="5587845" y="1425163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TÉCNICA</a:t>
            </a:r>
            <a:endParaRPr lang="es-ES" altLang="es-MX" sz="700" dirty="0"/>
          </a:p>
        </p:txBody>
      </p:sp>
      <p:sp>
        <p:nvSpPr>
          <p:cNvPr id="173" name="Line 309"/>
          <p:cNvSpPr>
            <a:spLocks noChangeShapeType="1"/>
          </p:cNvSpPr>
          <p:nvPr/>
        </p:nvSpPr>
        <p:spPr bwMode="auto">
          <a:xfrm>
            <a:off x="5834538" y="464635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4" name="Line 296"/>
          <p:cNvSpPr>
            <a:spLocks noChangeShapeType="1"/>
          </p:cNvSpPr>
          <p:nvPr/>
        </p:nvSpPr>
        <p:spPr bwMode="auto">
          <a:xfrm>
            <a:off x="5834538" y="200173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7" name="Line 339"/>
          <p:cNvSpPr>
            <a:spLocks noChangeShapeType="1"/>
          </p:cNvSpPr>
          <p:nvPr/>
        </p:nvSpPr>
        <p:spPr bwMode="auto">
          <a:xfrm>
            <a:off x="5832825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1" name="Line 350"/>
          <p:cNvSpPr>
            <a:spLocks noChangeShapeType="1"/>
          </p:cNvSpPr>
          <p:nvPr/>
        </p:nvSpPr>
        <p:spPr bwMode="auto">
          <a:xfrm>
            <a:off x="4687355" y="1233201"/>
            <a:ext cx="28332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6487</TotalTime>
  <Words>241</Words>
  <Application>Microsoft Office PowerPoint</Application>
  <PresentationFormat>Carta (216 x 279 mm)</PresentationFormat>
  <Paragraphs>99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205</cp:revision>
  <cp:lastPrinted>2015-10-16T22:46:50Z</cp:lastPrinted>
  <dcterms:created xsi:type="dcterms:W3CDTF">1999-03-16T19:31:02Z</dcterms:created>
  <dcterms:modified xsi:type="dcterms:W3CDTF">2024-11-29T19:23:14Z</dcterms:modified>
</cp:coreProperties>
</file>